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8" r:id="rId4"/>
    <p:sldId id="260" r:id="rId5"/>
    <p:sldId id="265" r:id="rId6"/>
    <p:sldId id="264" r:id="rId7"/>
    <p:sldId id="266" r:id="rId8"/>
    <p:sldId id="305" r:id="rId9"/>
    <p:sldId id="268" r:id="rId10"/>
    <p:sldId id="293" r:id="rId11"/>
    <p:sldId id="269" r:id="rId12"/>
    <p:sldId id="294" r:id="rId13"/>
    <p:sldId id="300" r:id="rId14"/>
    <p:sldId id="301" r:id="rId15"/>
    <p:sldId id="302" r:id="rId16"/>
    <p:sldId id="303" r:id="rId17"/>
    <p:sldId id="297" r:id="rId18"/>
    <p:sldId id="306" r:id="rId19"/>
    <p:sldId id="30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E2DB54"/>
    <a:srgbClr val="FF0066"/>
    <a:srgbClr val="660033"/>
    <a:srgbClr val="CC00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34587-34DC-4D9A-AB3B-3031B42EA8C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4038C-5E84-4F43-81E3-2EA7258AD3E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i="1" dirty="0" smtClean="0">
              <a:solidFill>
                <a:srgbClr val="FFC000"/>
              </a:solidFill>
            </a:rPr>
            <a:t>Цветы </a:t>
          </a:r>
          <a:r>
            <a:rPr lang="ru-RU" b="1" i="1" dirty="0">
              <a:solidFill>
                <a:srgbClr val="FFC000"/>
              </a:solidFill>
            </a:rPr>
            <a:t>должны быть</a:t>
          </a:r>
        </a:p>
      </dgm:t>
    </dgm:pt>
    <dgm:pt modelId="{FC880404-6347-4E3C-844D-F857EB9E6224}" type="parTrans" cxnId="{8C9940FD-010B-46CE-A492-3B24537EA91F}">
      <dgm:prSet/>
      <dgm:spPr/>
      <dgm:t>
        <a:bodyPr/>
        <a:lstStyle/>
        <a:p>
          <a:endParaRPr lang="ru-RU"/>
        </a:p>
      </dgm:t>
    </dgm:pt>
    <dgm:pt modelId="{4F000E33-79BA-4090-BBDD-53B363031E80}" type="sibTrans" cxnId="{8C9940FD-010B-46CE-A492-3B24537EA91F}">
      <dgm:prSet/>
      <dgm:spPr/>
      <dgm:t>
        <a:bodyPr/>
        <a:lstStyle/>
        <a:p>
          <a:endParaRPr lang="ru-RU"/>
        </a:p>
      </dgm:t>
    </dgm:pt>
    <dgm:pt modelId="{86F21A90-3021-4173-8667-9CFBB885F8F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/>
            <a:t>оригинальными и красивыми</a:t>
          </a:r>
        </a:p>
      </dgm:t>
    </dgm:pt>
    <dgm:pt modelId="{F34DD080-7445-4275-A661-41CC89929755}" type="parTrans" cxnId="{D79E15D6-EBB1-400E-804D-2DA3AABA2DF5}">
      <dgm:prSet/>
      <dgm:spPr/>
      <dgm:t>
        <a:bodyPr/>
        <a:lstStyle/>
        <a:p>
          <a:endParaRPr lang="ru-RU"/>
        </a:p>
      </dgm:t>
    </dgm:pt>
    <dgm:pt modelId="{4101FF8C-592C-4D03-A9C6-08B2699C2F59}" type="sibTrans" cxnId="{D79E15D6-EBB1-400E-804D-2DA3AABA2DF5}">
      <dgm:prSet/>
      <dgm:spPr/>
      <dgm:t>
        <a:bodyPr/>
        <a:lstStyle/>
        <a:p>
          <a:endParaRPr lang="ru-RU"/>
        </a:p>
      </dgm:t>
    </dgm:pt>
    <dgm:pt modelId="{D3F77192-5D83-4FA4-B53E-ECB1DD7C74A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/>
            <a:t>материалы экологически чистыми</a:t>
          </a:r>
        </a:p>
      </dgm:t>
    </dgm:pt>
    <dgm:pt modelId="{A434BF26-AABE-49E7-AFB1-24D8D0108B48}" type="parTrans" cxnId="{60130559-F2F8-4D97-9D29-C5A648892926}">
      <dgm:prSet/>
      <dgm:spPr/>
      <dgm:t>
        <a:bodyPr/>
        <a:lstStyle/>
        <a:p>
          <a:endParaRPr lang="ru-RU"/>
        </a:p>
      </dgm:t>
    </dgm:pt>
    <dgm:pt modelId="{79D00CD9-ECD3-49DE-A6CC-9D5D3545538C}" type="sibTrans" cxnId="{60130559-F2F8-4D97-9D29-C5A648892926}">
      <dgm:prSet/>
      <dgm:spPr/>
      <dgm:t>
        <a:bodyPr/>
        <a:lstStyle/>
        <a:p>
          <a:endParaRPr lang="ru-RU"/>
        </a:p>
      </dgm:t>
    </dgm:pt>
    <dgm:pt modelId="{4FB3DF23-EA5E-4D33-83EC-63637C0A03D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/>
            <a:t>привлекательныйвнешний </a:t>
          </a:r>
          <a:r>
            <a:rPr lang="ru-RU" sz="2000" b="1" dirty="0"/>
            <a:t>вид</a:t>
          </a:r>
        </a:p>
      </dgm:t>
    </dgm:pt>
    <dgm:pt modelId="{6B875D26-CB3F-4508-99BC-C36E20032C7C}" type="parTrans" cxnId="{0D660B08-0537-447C-8003-B2AAD4BCA79F}">
      <dgm:prSet/>
      <dgm:spPr/>
      <dgm:t>
        <a:bodyPr/>
        <a:lstStyle/>
        <a:p>
          <a:endParaRPr lang="ru-RU"/>
        </a:p>
      </dgm:t>
    </dgm:pt>
    <dgm:pt modelId="{D15FBC48-8800-4A39-A3CF-E99245EC8C2D}" type="sibTrans" cxnId="{0D660B08-0537-447C-8003-B2AAD4BCA79F}">
      <dgm:prSet/>
      <dgm:spPr/>
      <dgm:t>
        <a:bodyPr/>
        <a:lstStyle/>
        <a:p>
          <a:endParaRPr lang="ru-RU"/>
        </a:p>
      </dgm:t>
    </dgm:pt>
    <dgm:pt modelId="{BBEF0E00-E07A-4234-AE93-A3867ACBE6CD}" type="pres">
      <dgm:prSet presAssocID="{14334587-34DC-4D9A-AB3B-3031B42EA8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D0F52-00BB-42A4-9A70-A7EE80806093}" type="pres">
      <dgm:prSet presAssocID="{5664038C-5E84-4F43-81E3-2EA7258AD3E4}" presName="roof" presStyleLbl="dkBgShp" presStyleIdx="0" presStyleCnt="2"/>
      <dgm:spPr/>
      <dgm:t>
        <a:bodyPr/>
        <a:lstStyle/>
        <a:p>
          <a:endParaRPr lang="ru-RU"/>
        </a:p>
      </dgm:t>
    </dgm:pt>
    <dgm:pt modelId="{E9986BB9-C560-4EC4-8C90-08F5AD7FBFF6}" type="pres">
      <dgm:prSet presAssocID="{5664038C-5E84-4F43-81E3-2EA7258AD3E4}" presName="pillars" presStyleCnt="0"/>
      <dgm:spPr/>
    </dgm:pt>
    <dgm:pt modelId="{0DA73837-7696-40AC-96CB-0B8EDD14B20E}" type="pres">
      <dgm:prSet presAssocID="{5664038C-5E84-4F43-81E3-2EA7258AD3E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4F1E-B999-43A9-9466-550F2F497795}" type="pres">
      <dgm:prSet presAssocID="{D3F77192-5D83-4FA4-B53E-ECB1DD7C74A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26835-D286-4229-8B3B-093797AB09B8}" type="pres">
      <dgm:prSet presAssocID="{4FB3DF23-EA5E-4D33-83EC-63637C0A03DD}" presName="pillarX" presStyleLbl="node1" presStyleIdx="2" presStyleCnt="3" custLinFactNeighborX="-184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5F6E3-6FB7-479A-A62F-F5DBE373E80C}" type="pres">
      <dgm:prSet presAssocID="{5664038C-5E84-4F43-81E3-2EA7258AD3E4}" presName="base" presStyleLbl="dkBgShp" presStyleIdx="1" presStyleCnt="2"/>
      <dgm:spPr>
        <a:solidFill>
          <a:srgbClr val="00B0F0"/>
        </a:solidFill>
      </dgm:spPr>
      <dgm:t>
        <a:bodyPr/>
        <a:lstStyle/>
        <a:p>
          <a:endParaRPr lang="ru-RU"/>
        </a:p>
      </dgm:t>
    </dgm:pt>
  </dgm:ptLst>
  <dgm:cxnLst>
    <dgm:cxn modelId="{D79E15D6-EBB1-400E-804D-2DA3AABA2DF5}" srcId="{5664038C-5E84-4F43-81E3-2EA7258AD3E4}" destId="{86F21A90-3021-4173-8667-9CFBB885F8FA}" srcOrd="0" destOrd="0" parTransId="{F34DD080-7445-4275-A661-41CC89929755}" sibTransId="{4101FF8C-592C-4D03-A9C6-08B2699C2F59}"/>
    <dgm:cxn modelId="{A90A9035-DDA8-4792-B2CC-076CF4A7501D}" type="presOf" srcId="{4FB3DF23-EA5E-4D33-83EC-63637C0A03DD}" destId="{1D426835-D286-4229-8B3B-093797AB09B8}" srcOrd="0" destOrd="0" presId="urn:microsoft.com/office/officeart/2005/8/layout/hList3"/>
    <dgm:cxn modelId="{8C9940FD-010B-46CE-A492-3B24537EA91F}" srcId="{14334587-34DC-4D9A-AB3B-3031B42EA8CD}" destId="{5664038C-5E84-4F43-81E3-2EA7258AD3E4}" srcOrd="0" destOrd="0" parTransId="{FC880404-6347-4E3C-844D-F857EB9E6224}" sibTransId="{4F000E33-79BA-4090-BBDD-53B363031E80}"/>
    <dgm:cxn modelId="{60130559-F2F8-4D97-9D29-C5A648892926}" srcId="{5664038C-5E84-4F43-81E3-2EA7258AD3E4}" destId="{D3F77192-5D83-4FA4-B53E-ECB1DD7C74AE}" srcOrd="1" destOrd="0" parTransId="{A434BF26-AABE-49E7-AFB1-24D8D0108B48}" sibTransId="{79D00CD9-ECD3-49DE-A6CC-9D5D3545538C}"/>
    <dgm:cxn modelId="{0564C012-0689-4BED-97A2-0A5D01DA83F5}" type="presOf" srcId="{86F21A90-3021-4173-8667-9CFBB885F8FA}" destId="{0DA73837-7696-40AC-96CB-0B8EDD14B20E}" srcOrd="0" destOrd="0" presId="urn:microsoft.com/office/officeart/2005/8/layout/hList3"/>
    <dgm:cxn modelId="{BC6BDD95-8749-4E06-A3A8-811111E610AE}" type="presOf" srcId="{5664038C-5E84-4F43-81E3-2EA7258AD3E4}" destId="{188D0F52-00BB-42A4-9A70-A7EE80806093}" srcOrd="0" destOrd="0" presId="urn:microsoft.com/office/officeart/2005/8/layout/hList3"/>
    <dgm:cxn modelId="{B13623C2-F59E-41B5-A67A-69990F63C71E}" type="presOf" srcId="{D3F77192-5D83-4FA4-B53E-ECB1DD7C74AE}" destId="{D7B24F1E-B999-43A9-9466-550F2F497795}" srcOrd="0" destOrd="0" presId="urn:microsoft.com/office/officeart/2005/8/layout/hList3"/>
    <dgm:cxn modelId="{0D660B08-0537-447C-8003-B2AAD4BCA79F}" srcId="{5664038C-5E84-4F43-81E3-2EA7258AD3E4}" destId="{4FB3DF23-EA5E-4D33-83EC-63637C0A03DD}" srcOrd="2" destOrd="0" parTransId="{6B875D26-CB3F-4508-99BC-C36E20032C7C}" sibTransId="{D15FBC48-8800-4A39-A3CF-E99245EC8C2D}"/>
    <dgm:cxn modelId="{E6376EA3-4989-400D-978A-67280A1E74F3}" type="presOf" srcId="{14334587-34DC-4D9A-AB3B-3031B42EA8CD}" destId="{BBEF0E00-E07A-4234-AE93-A3867ACBE6CD}" srcOrd="0" destOrd="0" presId="urn:microsoft.com/office/officeart/2005/8/layout/hList3"/>
    <dgm:cxn modelId="{7B67151A-E89B-42AE-883A-547295BE70F6}" type="presParOf" srcId="{BBEF0E00-E07A-4234-AE93-A3867ACBE6CD}" destId="{188D0F52-00BB-42A4-9A70-A7EE80806093}" srcOrd="0" destOrd="0" presId="urn:microsoft.com/office/officeart/2005/8/layout/hList3"/>
    <dgm:cxn modelId="{4FF9E2C5-D957-4DD5-BB18-69EDE9D49CEE}" type="presParOf" srcId="{BBEF0E00-E07A-4234-AE93-A3867ACBE6CD}" destId="{E9986BB9-C560-4EC4-8C90-08F5AD7FBFF6}" srcOrd="1" destOrd="0" presId="urn:microsoft.com/office/officeart/2005/8/layout/hList3"/>
    <dgm:cxn modelId="{1F245602-60EF-40C3-87BF-496AFADE371B}" type="presParOf" srcId="{E9986BB9-C560-4EC4-8C90-08F5AD7FBFF6}" destId="{0DA73837-7696-40AC-96CB-0B8EDD14B20E}" srcOrd="0" destOrd="0" presId="urn:microsoft.com/office/officeart/2005/8/layout/hList3"/>
    <dgm:cxn modelId="{301FD558-6660-4A5E-85BD-E0466EEFD4F9}" type="presParOf" srcId="{E9986BB9-C560-4EC4-8C90-08F5AD7FBFF6}" destId="{D7B24F1E-B999-43A9-9466-550F2F497795}" srcOrd="1" destOrd="0" presId="urn:microsoft.com/office/officeart/2005/8/layout/hList3"/>
    <dgm:cxn modelId="{CE91B2D6-E7B6-4CB3-88CB-6DEDABCF7D7A}" type="presParOf" srcId="{E9986BB9-C560-4EC4-8C90-08F5AD7FBFF6}" destId="{1D426835-D286-4229-8B3B-093797AB09B8}" srcOrd="2" destOrd="0" presId="urn:microsoft.com/office/officeart/2005/8/layout/hList3"/>
    <dgm:cxn modelId="{16B8D9C7-B672-4F5F-A3CF-6E56136B66D4}" type="presParOf" srcId="{BBEF0E00-E07A-4234-AE93-A3867ACBE6CD}" destId="{3DD5F6E3-6FB7-479A-A62F-F5DBE373E80C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F5358-D316-442D-87FB-823BC74CFA51}" type="datetimeFigureOut">
              <a:rPr lang="ru-RU" smtClean="0"/>
              <a:pPr/>
              <a:t>25.03.2005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D09390-7F04-4491-82A0-142D7465DE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Geisha-kyoto-2004-11-21.jpg?uselang=ru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 общеобразовательное учреждение</a:t>
            </a:r>
          </a:p>
          <a:p>
            <a:pPr algn="ctr"/>
            <a:r>
              <a:rPr lang="ru-RU" sz="28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9144000" cy="1077218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660033"/>
                </a:solidFill>
              </a:rPr>
              <a:t>Макаракская</a:t>
            </a:r>
            <a:r>
              <a:rPr lang="ru-RU" sz="3200" b="1" dirty="0" smtClean="0">
                <a:solidFill>
                  <a:srgbClr val="660033"/>
                </a:solidFill>
              </a:rPr>
              <a:t> основная общеобразовательная школа 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extrusionH="76200" prstMaterial="plastic">
            <a:bevelT w="114300" h="63500"/>
            <a:bevelB prst="slope"/>
            <a:extrusionClr>
              <a:schemeClr val="tx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проект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Ободок «</a:t>
            </a:r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Очарование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357694"/>
            <a:ext cx="6500826" cy="1292662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8" algn="ctr">
              <a:buClr>
                <a:schemeClr val="accent1"/>
              </a:buClr>
              <a:buSzPct val="70000"/>
              <a:buFont typeface="Wingdings 2"/>
              <a:buNone/>
              <a:tabLst>
                <a:tab pos="1974850" algn="l"/>
              </a:tabLst>
              <a:defRPr/>
            </a:pPr>
            <a:endParaRPr lang="ru-RU" b="1" i="1" dirty="0" smtClean="0"/>
          </a:p>
          <a:p>
            <a:pPr lvl="8" algn="ctr">
              <a:buClr>
                <a:schemeClr val="accent1"/>
              </a:buClr>
              <a:buSzPct val="70000"/>
              <a:buFont typeface="Wingdings 2"/>
              <a:buNone/>
              <a:tabLst>
                <a:tab pos="1974850" algn="l"/>
              </a:tabLst>
              <a:defRPr/>
            </a:pPr>
            <a:endParaRPr lang="ru-RU" b="1" i="1" dirty="0" smtClean="0"/>
          </a:p>
          <a:p>
            <a:pPr lvl="8" algn="ctr">
              <a:buClr>
                <a:schemeClr val="accent1"/>
              </a:buClr>
              <a:buSzPct val="70000"/>
              <a:buFont typeface="Wingdings 2"/>
              <a:buNone/>
              <a:tabLst>
                <a:tab pos="1974850" algn="l"/>
              </a:tabLst>
              <a:defRPr/>
            </a:pPr>
            <a:r>
              <a:rPr lang="ru-RU" b="1" i="1" dirty="0" smtClean="0"/>
              <a:t>Выполнила</a:t>
            </a:r>
            <a:r>
              <a:rPr lang="en-US" b="1" i="1" dirty="0" smtClean="0"/>
              <a:t>:</a:t>
            </a:r>
            <a:endParaRPr lang="ru-RU" b="1" i="1" dirty="0" smtClean="0"/>
          </a:p>
          <a:p>
            <a:pPr lvl="8" algn="ctr">
              <a:buClr>
                <a:schemeClr val="accent1"/>
              </a:buClr>
              <a:buSzPct val="70000"/>
              <a:buFont typeface="Wingdings 2"/>
              <a:buNone/>
              <a:tabLst>
                <a:tab pos="1974850" algn="l"/>
              </a:tabLst>
              <a:defRPr/>
            </a:pPr>
            <a:r>
              <a:rPr lang="ru-RU" b="1" i="1" dirty="0" smtClean="0"/>
              <a:t> </a:t>
            </a:r>
            <a:r>
              <a:rPr lang="ru-RU" sz="2400" b="1" i="1" dirty="0" smtClean="0"/>
              <a:t>   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5214950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Чуруксаева Карина</a:t>
            </a:r>
          </a:p>
          <a:p>
            <a:pPr algn="r"/>
            <a:r>
              <a:rPr lang="ru-RU" sz="2000" b="1" i="1" dirty="0" smtClean="0"/>
              <a:t>ученица 8 класса</a:t>
            </a:r>
          </a:p>
          <a:p>
            <a:pPr algn="r"/>
            <a:endParaRPr lang="ru-RU" sz="2000" b="1" i="1" dirty="0"/>
          </a:p>
        </p:txBody>
      </p:sp>
      <p:pic>
        <p:nvPicPr>
          <p:cNvPr id="7" name="Рисунок 6" descr="Шикарный обруч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786190"/>
            <a:ext cx="3357585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019.radikal.ru/i625/1503/a3/8b06395409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.boredpanda.com/blog/wp-content/uploads/2015/03/diypaperflowercrown40__8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2889256" cy="22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3.searchmasterclass.net/uploads/posts/2013-07-09/image_634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285728"/>
            <a:ext cx="6858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Выбор идеи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1142984"/>
            <a:ext cx="3286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Идея 1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1142984"/>
            <a:ext cx="35004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Идея 2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714752"/>
            <a:ext cx="31521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Идея 3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9" y="1214422"/>
          <a:ext cx="785818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08"/>
                <a:gridCol w="1577764"/>
                <a:gridCol w="1571636"/>
                <a:gridCol w="1571636"/>
                <a:gridCol w="1571636"/>
              </a:tblGrid>
              <a:tr h="1529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ткани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Удобство складывания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среза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лепестка</a:t>
                      </a:r>
                      <a:endParaRPr lang="ru-RU" dirty="0"/>
                    </a:p>
                  </a:txBody>
                  <a:tcPr/>
                </a:tc>
              </a:tr>
              <a:tr h="1203786">
                <a:tc>
                  <a:txBody>
                    <a:bodyPr/>
                    <a:lstStyle/>
                    <a:p>
                      <a:r>
                        <a:rPr lang="ru-RU" dirty="0" smtClean="0"/>
                        <a:t>Атласная лента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Удобно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Осыпаема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Плавится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Красиво держит форму острых и круглых лепестков</a:t>
                      </a:r>
                      <a:endParaRPr lang="ru-RU" sz="1400" dirty="0"/>
                    </a:p>
                  </a:txBody>
                  <a:tcPr/>
                </a:tc>
              </a:tr>
              <a:tr h="1026777">
                <a:tc>
                  <a:txBody>
                    <a:bodyPr/>
                    <a:lstStyle/>
                    <a:p>
                      <a:r>
                        <a:rPr lang="ru-RU" dirty="0" smtClean="0"/>
                        <a:t>Атласная ткань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Times New Roman"/>
                        </a:rPr>
                        <a:t>Немного скользит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Times New Roman"/>
                        </a:rPr>
                        <a:t>сыпаема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Times New Roman"/>
                        </a:rPr>
                        <a:t>лавится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Красиво держит форму острых и круглых лепестков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1026777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Скользкая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Times New Roman"/>
                        </a:rPr>
                        <a:t>чень 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Times New Roman"/>
                        </a:rPr>
                        <a:t>осыпаема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Times New Roman"/>
                        </a:rPr>
                        <a:t>лавится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SimSun"/>
                          <a:cs typeface="Times New Roman"/>
                        </a:rPr>
                        <a:t>Красиво держит форму острых и круглых лепестков</a:t>
                      </a: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600FF"/>
                </a:solidFill>
                <a:latin typeface="Century Schoolbook" pitchFamily="18" charset="0"/>
                <a:ea typeface="SimSun" pitchFamily="2" charset="-122"/>
                <a:cs typeface="Times New Roman" pitchFamily="18" charset="0"/>
              </a:rPr>
              <a:t>Исследование ткани</a:t>
            </a:r>
            <a:endParaRPr lang="ru-RU" sz="6000" b="1" dirty="0">
              <a:solidFill>
                <a:srgbClr val="6600FF"/>
              </a:solidFill>
              <a:latin typeface="Century Schoolbook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285720" y="926886"/>
            <a:ext cx="8606147" cy="5633166"/>
            <a:chOff x="2162" y="1664"/>
            <a:chExt cx="7233" cy="4939"/>
          </a:xfrm>
        </p:grpSpPr>
        <p:sp>
          <p:nvSpPr>
            <p:cNvPr id="207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162" y="1664"/>
              <a:ext cx="7233" cy="493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7201" y="4165"/>
              <a:ext cx="2194" cy="117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Материалы, инструменты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4754" y="3211"/>
              <a:ext cx="2345" cy="1839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ea typeface="Times New Roman" pitchFamily="18" charset="0"/>
                </a:rPr>
                <a:t>Цветок канзаши с острыми краями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2551" y="2305"/>
              <a:ext cx="2105" cy="5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Самооценка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7413" y="2305"/>
              <a:ext cx="1875" cy="63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Банк  идей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2162" y="4231"/>
              <a:ext cx="2386" cy="88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Экономическое  обоснование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2427" y="5278"/>
              <a:ext cx="2229" cy="92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Технология изготовления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4656" y="5645"/>
              <a:ext cx="2742" cy="95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Правила техники безопасности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7819" y="3207"/>
              <a:ext cx="1469" cy="67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эскизы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ShapeType="1"/>
            </p:cNvSpPr>
            <p:nvPr/>
          </p:nvSpPr>
          <p:spPr bwMode="auto">
            <a:xfrm flipV="1">
              <a:off x="6200" y="2437"/>
              <a:ext cx="248" cy="790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 flipH="1" flipV="1">
              <a:off x="4400" y="2758"/>
              <a:ext cx="697" cy="722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 flipH="1">
              <a:off x="4262" y="4375"/>
              <a:ext cx="537" cy="244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4385" y="4899"/>
              <a:ext cx="752" cy="633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>
              <a:off x="5873" y="4906"/>
              <a:ext cx="47" cy="690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>
              <a:off x="7099" y="4149"/>
              <a:ext cx="423" cy="187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 flipV="1">
              <a:off x="6990" y="3544"/>
              <a:ext cx="745" cy="335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V="1">
              <a:off x="6756" y="2850"/>
              <a:ext cx="932" cy="630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3158" y="1664"/>
              <a:ext cx="2105" cy="5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Потребность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7290" y="5416"/>
              <a:ext cx="2105" cy="7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Требования к изделию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2286" y="3090"/>
              <a:ext cx="2262" cy="789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Экологическое обоснование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6716" y="4904"/>
              <a:ext cx="882" cy="628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 flipV="1">
              <a:off x="4262" y="3760"/>
              <a:ext cx="492" cy="371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 flipH="1" flipV="1">
              <a:off x="4955" y="2142"/>
              <a:ext cx="705" cy="1085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4286248" y="857233"/>
            <a:ext cx="2357454" cy="1000131"/>
          </a:xfrm>
          <a:prstGeom prst="ellipse">
            <a:avLst/>
          </a:prstGeom>
          <a:solidFill>
            <a:srgbClr val="FFFF99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История  и современность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785794"/>
          <a:ext cx="7572428" cy="571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ериалы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8143932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&amp;TScy;&amp;vcy;&amp;iecy;&amp;tcy;&amp;ycy; &amp;kcy;&amp;acy;&amp;ncy;&amp;zcy;&amp;acy;&amp;shcy;&amp;icy;. &amp;Mcy;&amp;acy;&amp;scy;&amp;tcy;&amp;iecy;&amp;rcy; &amp;kcy;&amp;lcy;&amp;acy;&amp;scy;&amp;scy;"/>
          <p:cNvPicPr/>
          <p:nvPr/>
        </p:nvPicPr>
        <p:blipFill>
          <a:blip r:embed="rId2" cstate="print"/>
          <a:srcRect l="-908" t="39733" r="36000" b="33024"/>
          <a:stretch>
            <a:fillRect/>
          </a:stretch>
        </p:blipFill>
        <p:spPr bwMode="auto">
          <a:xfrm>
            <a:off x="571472" y="2000240"/>
            <a:ext cx="30718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TScy;&amp;vcy;&amp;iecy;&amp;tcy;&amp;ycy; &amp;kcy;&amp;acy;&amp;ncy;&amp;zcy;&amp;acy;&amp;shcy;&amp;icy;. &amp;Mcy;&amp;acy;&amp;scy;&amp;tcy;&amp;iecy;&amp;rcy; &amp;kcy;&amp;lcy;&amp;acy;&amp;scy;&amp;scy;"/>
          <p:cNvPicPr/>
          <p:nvPr/>
        </p:nvPicPr>
        <p:blipFill>
          <a:blip r:embed="rId2" cstate="print"/>
          <a:srcRect l="-1084" r="24145" b="65350"/>
          <a:stretch>
            <a:fillRect/>
          </a:stretch>
        </p:blipFill>
        <p:spPr bwMode="auto">
          <a:xfrm>
            <a:off x="642910" y="3286124"/>
            <a:ext cx="28575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TScy;&amp;vcy;&amp;iecy;&amp;tcy;&amp;ycy; &amp;kcy;&amp;acy;&amp;ncy;&amp;zcy;&amp;acy;&amp;shcy;&amp;icy;. &amp;Mcy;&amp;acy;&amp;scy;&amp;tcy;&amp;iecy;&amp;rcy; &amp;kcy;&amp;lcy;&amp;acy;&amp;scy;&amp;scy;"/>
          <p:cNvPicPr/>
          <p:nvPr/>
        </p:nvPicPr>
        <p:blipFill>
          <a:blip r:embed="rId2" cstate="print"/>
          <a:srcRect l="1637" t="70382" r="74181"/>
          <a:stretch>
            <a:fillRect/>
          </a:stretch>
        </p:blipFill>
        <p:spPr bwMode="auto">
          <a:xfrm>
            <a:off x="4786314" y="2500306"/>
            <a:ext cx="1653904" cy="16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TScy;&amp;vcy;&amp;iecy;&amp;tcy;&amp;ycy; &amp;kcy;&amp;acy;&amp;ncy;&amp;zcy;&amp;acy;&amp;shcy;&amp;icy;. &amp;Mcy;&amp;acy;&amp;scy;&amp;tcy;&amp;iecy;&amp;rcy; &amp;kcy;&amp;lcy;&amp;acy;&amp;scy;&amp;scy;"/>
          <p:cNvPicPr/>
          <p:nvPr/>
        </p:nvPicPr>
        <p:blipFill>
          <a:blip r:embed="rId2" cstate="print"/>
          <a:srcRect l="71636" t="43139" r="13091" b="31321"/>
          <a:stretch>
            <a:fillRect/>
          </a:stretch>
        </p:blipFill>
        <p:spPr bwMode="auto">
          <a:xfrm>
            <a:off x="7143768" y="2000240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&amp;TScy;&amp;vcy;&amp;iecy;&amp;tcy;&amp;ycy; &amp;kcy;&amp;acy;&amp;ncy;&amp;zcy;&amp;acy;&amp;shcy;&amp;icy;. &amp;Mcy;&amp;acy;&amp;scy;&amp;tcy;&amp;iecy;&amp;rcy; &amp;kcy;&amp;lcy;&amp;acy;&amp;scy;&amp;scy;"/>
          <p:cNvPicPr/>
          <p:nvPr/>
        </p:nvPicPr>
        <p:blipFill>
          <a:blip r:embed="rId2" cstate="print"/>
          <a:srcRect l="86909" t="39733" r="364" b="29619"/>
          <a:stretch>
            <a:fillRect/>
          </a:stretch>
        </p:blipFill>
        <p:spPr bwMode="auto">
          <a:xfrm>
            <a:off x="7286644" y="3571876"/>
            <a:ext cx="720298" cy="103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TScy;&amp;vcy;&amp;iecy;&amp;tcy;&amp;ycy; &amp;kcy;&amp;acy;&amp;ncy;&amp;zcy;&amp;acy;&amp;shcy;&amp;icy;. &amp;Mcy;&amp;acy;&amp;scy;&amp;tcy;&amp;iecy;&amp;rcy; &amp;kcy;&amp;lcy;&amp;acy;&amp;scy;&amp;scy;"/>
          <p:cNvPicPr/>
          <p:nvPr/>
        </p:nvPicPr>
        <p:blipFill>
          <a:blip r:embed="rId2" cstate="print"/>
          <a:srcRect l="34726" t="72125" r="11814"/>
          <a:stretch>
            <a:fillRect/>
          </a:stretch>
        </p:blipFill>
        <p:spPr bwMode="auto">
          <a:xfrm>
            <a:off x="2714612" y="4572008"/>
            <a:ext cx="3810154" cy="17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1472" y="500042"/>
            <a:ext cx="75724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Изготовление лепестков цветка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142984"/>
          <a:ext cx="6289963" cy="5153891"/>
        </p:xfrm>
        <a:graphic>
          <a:graphicData uri="http://schemas.openxmlformats.org/drawingml/2006/table">
            <a:tbl>
              <a:tblPr firstRow="1"/>
              <a:tblGrid>
                <a:gridCol w="6289963"/>
              </a:tblGrid>
              <a:tr h="5153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5527" y="2032000"/>
          <a:ext cx="6289964" cy="365760"/>
        </p:xfrm>
        <a:graphic>
          <a:graphicData uri="http://schemas.openxmlformats.org/drawingml/2006/table">
            <a:tbl>
              <a:tblPr/>
              <a:tblGrid>
                <a:gridCol w="628996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5527" y="2817091"/>
          <a:ext cx="6336146" cy="365760"/>
        </p:xfrm>
        <a:graphic>
          <a:graphicData uri="http://schemas.openxmlformats.org/drawingml/2006/table">
            <a:tbl>
              <a:tblPr/>
              <a:tblGrid>
                <a:gridCol w="6336146"/>
              </a:tblGrid>
              <a:tr h="360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14764" y="3602182"/>
          <a:ext cx="6326909" cy="415636"/>
        </p:xfrm>
        <a:graphic>
          <a:graphicData uri="http://schemas.openxmlformats.org/drawingml/2006/table">
            <a:tbl>
              <a:tblPr/>
              <a:tblGrid>
                <a:gridCol w="6326909"/>
              </a:tblGrid>
              <a:tr h="415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5527" y="4424218"/>
          <a:ext cx="6336146" cy="406400"/>
        </p:xfrm>
        <a:graphic>
          <a:graphicData uri="http://schemas.openxmlformats.org/drawingml/2006/table">
            <a:tbl>
              <a:tblPr/>
              <a:tblGrid>
                <a:gridCol w="6336146"/>
              </a:tblGrid>
              <a:tr h="40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5283200"/>
          <a:ext cx="6289964" cy="369455"/>
        </p:xfrm>
        <a:graphic>
          <a:graphicData uri="http://schemas.openxmlformats.org/drawingml/2006/table">
            <a:tbl>
              <a:tblPr/>
              <a:tblGrid>
                <a:gridCol w="6289964"/>
              </a:tblGrid>
              <a:tr h="369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6143644"/>
          <a:ext cx="1071570" cy="914400"/>
        </p:xfrm>
        <a:graphic>
          <a:graphicData uri="http://schemas.openxmlformats.org/drawingml/2006/table">
            <a:tbl>
              <a:tblPr/>
              <a:tblGrid>
                <a:gridCol w="1071570"/>
              </a:tblGrid>
              <a:tr h="5572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0" y="928670"/>
          <a:ext cx="8072496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5170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Затраты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Стоимость  (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руб.)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того (руб.)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55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Атласная </a:t>
                      </a: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лента белая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00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 pitchFamily="18" charset="0"/>
                        </a:rPr>
                        <a:t>Атласная лента  зеленая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2,5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00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 pitchFamily="18" charset="0"/>
                        </a:rPr>
                        <a:t>Атласная лента розовая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2,5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Ободок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Стразы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Клей </a:t>
                      </a:r>
                      <a:endParaRPr lang="ru-RU" sz="1400" dirty="0" smtClean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0мл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34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73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85568" y="1112678"/>
          <a:ext cx="6289963" cy="5153891"/>
        </p:xfrm>
        <a:graphic>
          <a:graphicData uri="http://schemas.openxmlformats.org/drawingml/2006/table">
            <a:tbl>
              <a:tblPr firstRow="1"/>
              <a:tblGrid>
                <a:gridCol w="6289963"/>
              </a:tblGrid>
              <a:tr h="5153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90929" y="2001694"/>
          <a:ext cx="6289964" cy="365760"/>
        </p:xfrm>
        <a:graphic>
          <a:graphicData uri="http://schemas.openxmlformats.org/drawingml/2006/table">
            <a:tbl>
              <a:tblPr/>
              <a:tblGrid>
                <a:gridCol w="628996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90929" y="2786785"/>
          <a:ext cx="6336146" cy="365760"/>
        </p:xfrm>
        <a:graphic>
          <a:graphicData uri="http://schemas.openxmlformats.org/drawingml/2006/table">
            <a:tbl>
              <a:tblPr/>
              <a:tblGrid>
                <a:gridCol w="6336146"/>
              </a:tblGrid>
              <a:tr h="360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3571876"/>
          <a:ext cx="6326909" cy="415636"/>
        </p:xfrm>
        <a:graphic>
          <a:graphicData uri="http://schemas.openxmlformats.org/drawingml/2006/table">
            <a:tbl>
              <a:tblPr/>
              <a:tblGrid>
                <a:gridCol w="6326909"/>
              </a:tblGrid>
              <a:tr h="415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90929" y="4393912"/>
          <a:ext cx="6336146" cy="406400"/>
        </p:xfrm>
        <a:graphic>
          <a:graphicData uri="http://schemas.openxmlformats.org/drawingml/2006/table">
            <a:tbl>
              <a:tblPr/>
              <a:tblGrid>
                <a:gridCol w="6336146"/>
              </a:tblGrid>
              <a:tr h="40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09402" y="5252894"/>
          <a:ext cx="6289964" cy="369455"/>
        </p:xfrm>
        <a:graphic>
          <a:graphicData uri="http://schemas.openxmlformats.org/drawingml/2006/table">
            <a:tbl>
              <a:tblPr/>
              <a:tblGrid>
                <a:gridCol w="6289964"/>
              </a:tblGrid>
              <a:tr h="369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85568" y="6113338"/>
          <a:ext cx="1071570" cy="914400"/>
        </p:xfrm>
        <a:graphic>
          <a:graphicData uri="http://schemas.openxmlformats.org/drawingml/2006/table">
            <a:tbl>
              <a:tblPr/>
              <a:tblGrid>
                <a:gridCol w="1071570"/>
              </a:tblGrid>
              <a:tr h="5572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56872" y="898364"/>
          <a:ext cx="8072496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5170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Затраты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Стоимость  (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руб.)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того (руб.)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55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Атласная </a:t>
                      </a: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лента белая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5-00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00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 pitchFamily="18" charset="0"/>
                        </a:rPr>
                        <a:t>Атласная лента  зеленая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1,5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7-50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400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 pitchFamily="18" charset="0"/>
                        </a:rPr>
                        <a:t>Атласная лента розовая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2-50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Ободок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50-00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Стразы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3-00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00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Клей </a:t>
                      </a:r>
                      <a:endParaRPr lang="ru-RU" sz="1400" dirty="0" smtClean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0мл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1-20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34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69-20</a:t>
                      </a:r>
                      <a:endParaRPr lang="ru-RU" sz="1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Экологическое обоснование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ru-RU" dirty="0" smtClean="0"/>
              <a:t>Технология  цумами  (складывание лоскутиков) не оказывает  отрицательного воздействия   на  окружающую  среду и здоровье человека. </a:t>
            </a:r>
            <a:endParaRPr lang="ru-RU" dirty="0"/>
          </a:p>
        </p:txBody>
      </p:sp>
      <p:pic>
        <p:nvPicPr>
          <p:cNvPr id="5122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7"/>
            <a:ext cx="4092199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9825" y="3143248"/>
            <a:ext cx="34783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</a:rPr>
              <a:t>Реклама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Ткани, ленточки, свеча –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Закружилась голова!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Файлы, форум, интернет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( ой, забыла про обед!)...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То, что любим - выполняем,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Всё прилежно оформляем.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Результат – на радость нам,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Нашим близким и друзьям.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А закончена работа -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Тут уж новая забота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Вновь сюжеты поискать.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Чтоб изделие создать!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Рисунок 1" descr="http://www.korolevstvo-masterov.ru/images/master-klassy/zakolka/kanzashizakolk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9993">
            <a:off x="154824" y="285100"/>
            <a:ext cx="2734006" cy="205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" descr="http://www.korolevstvo-masterov.ru/images/kanzashi/zvetok/rozrez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0746">
            <a:off x="6483312" y="4797588"/>
            <a:ext cx="2295615" cy="18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1" descr="http://proektabc.ru/images/decor/kanzashi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86697">
            <a:off x="254860" y="2527871"/>
            <a:ext cx="2300950" cy="17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http://proektabc.ru/images/decor/kanzashi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73578">
            <a:off x="285721" y="4752975"/>
            <a:ext cx="2357454" cy="176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3" descr="http://proektabc.ru/images/decor/kanzashi0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4696">
            <a:off x="6429387" y="357166"/>
            <a:ext cx="25374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1" descr="http://proektabc.ru/images/decor/kanzashi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9683">
            <a:off x="6500826" y="2750585"/>
            <a:ext cx="2262184" cy="177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357166"/>
            <a:ext cx="807249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Цель проекта:</a:t>
            </a:r>
            <a:r>
              <a:rPr lang="ru-RU" sz="2400" dirty="0" smtClean="0"/>
              <a:t> изготовить  ободок  для  волос в технике  канзаши (украшение для волос, причесок).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Задачи: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 расширить представления о новых видах декоративно-прикладного  искусства; изучить  историю возникновения  канзаши; 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 освоить     технологию  и  приёмы     выполнения  цветов «канзаши»;</a:t>
            </a:r>
          </a:p>
          <a:p>
            <a:pPr lvl="0">
              <a:buFont typeface="Wingdings" pitchFamily="2" charset="2"/>
              <a:buChar char="Ø"/>
            </a:pP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 научиться самостоятельно  добывать  знания, расширить  свой кругозор.</a:t>
            </a:r>
          </a:p>
          <a:p>
            <a:r>
              <a:rPr lang="ru-RU" sz="2400" dirty="0" smtClean="0"/>
              <a:t> 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 descr="http://upload.wikimedia.org/wikipedia/commons/thumb/4/45/Geisha-kyoto-2004-11-21.jpg/250px-Geisha-kyoto-2004-11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961"/>
          <a:stretch>
            <a:fillRect/>
          </a:stretch>
        </p:blipFill>
        <p:spPr bwMode="auto">
          <a:xfrm>
            <a:off x="5857884" y="2714620"/>
            <a:ext cx="3071802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1419245-ae65cfc092220520.jpg"/>
          <p:cNvPicPr>
            <a:picLocks noChangeAspect="1"/>
          </p:cNvPicPr>
          <p:nvPr/>
        </p:nvPicPr>
        <p:blipFill>
          <a:blip r:embed="rId4"/>
          <a:srcRect l="12500" t="4687" r="21875"/>
          <a:stretch>
            <a:fillRect/>
          </a:stretch>
        </p:blipFill>
        <p:spPr>
          <a:xfrm>
            <a:off x="285720" y="2500306"/>
            <a:ext cx="2643206" cy="2273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6" descr="s78117723"/>
          <p:cNvPicPr>
            <a:picLocks noChangeAspect="1" noChangeArrowheads="1"/>
          </p:cNvPicPr>
          <p:nvPr/>
        </p:nvPicPr>
        <p:blipFill>
          <a:blip r:embed="rId5"/>
          <a:srcRect l="50626" t="3233" r="2499" b="3017"/>
          <a:stretch>
            <a:fillRect/>
          </a:stretch>
        </p:blipFill>
        <p:spPr bwMode="auto">
          <a:xfrm>
            <a:off x="3071802" y="3643314"/>
            <a:ext cx="2864490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357159" y="428604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Японское искусство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канзаши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357298"/>
            <a:ext cx="300039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Тама-канзаши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214422"/>
            <a:ext cx="350046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Хираути-канзаши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250033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2643206" cy="2428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857364"/>
            <a:ext cx="250033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14818"/>
            <a:ext cx="2643206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8858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Разновидности канзаши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342902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35758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785794"/>
            <a:ext cx="3357586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Бирабира</a:t>
            </a:r>
            <a:r>
              <a:rPr lang="ru-RU" sz="2800" dirty="0">
                <a:solidFill>
                  <a:schemeClr val="tx1"/>
                </a:solidFill>
              </a:rPr>
              <a:t> -канзаши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0628" y="2071537"/>
            <a:ext cx="342902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когай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канзаши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642918"/>
            <a:ext cx="407196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 – сите - канзаши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26-kanzas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05770"/>
            <a:ext cx="5830438" cy="421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Хана - канзаши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643338" cy="264320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786346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000496" y="214290"/>
            <a:ext cx="51435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Японии украшения канзаши носят по определенным  правилам,  существует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календарь канзаши.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Каждый месяц имеет свои мотивы, узоры, цветы, предпочитаемые материалы, сочетания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 и оттенков для канзаши.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Цветы в украшениях хана-канзаши символизируют приход той или иной поры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4" descr="Описание: Канзаши: Происхождение и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61286"/>
            <a:ext cx="3396844" cy="45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642918"/>
            <a:ext cx="3714776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цумами - канзаши</a:t>
            </a:r>
            <a:endParaRPr lang="ru-RU" sz="2800" dirty="0" smtClean="0"/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14-kanzashi-228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668" y="1785926"/>
            <a:ext cx="43311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646</TotalTime>
  <Words>341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Апекс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Хана - канзаши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Экологическое обоснование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75</cp:revision>
  <dcterms:created xsi:type="dcterms:W3CDTF">2013-02-20T13:17:54Z</dcterms:created>
  <dcterms:modified xsi:type="dcterms:W3CDTF">2005-03-24T19:19:09Z</dcterms:modified>
</cp:coreProperties>
</file>