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67" r:id="rId9"/>
    <p:sldId id="269" r:id="rId10"/>
    <p:sldId id="270" r:id="rId11"/>
    <p:sldId id="271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80000"/>
    <a:srgbClr val="CC0000"/>
    <a:srgbClr val="0066FF"/>
    <a:srgbClr val="FF33CC"/>
    <a:srgbClr val="660066"/>
    <a:srgbClr val="FF0000"/>
    <a:srgbClr val="99CC00"/>
    <a:srgbClr val="CEDE36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34587-34DC-4D9A-AB3B-3031B42EA8C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4038C-5E84-4F43-81E3-2EA7258AD3E4}">
      <dgm:prSet phldrT="[Текст]" custT="1"/>
      <dgm:spPr>
        <a:noFill/>
      </dgm:spPr>
      <dgm:t>
        <a:bodyPr/>
        <a:lstStyle/>
        <a:p>
          <a:r>
            <a:rPr lang="ru-RU" sz="4000" b="1" i="1" dirty="0" smtClean="0">
              <a:solidFill>
                <a:srgbClr val="99CC00"/>
              </a:solidFill>
            </a:rPr>
            <a:t>Игрушка</a:t>
          </a:r>
          <a:r>
            <a:rPr lang="ru-RU" sz="4000" b="1" i="1" baseline="0" dirty="0" smtClean="0">
              <a:solidFill>
                <a:srgbClr val="99CC00"/>
              </a:solidFill>
            </a:rPr>
            <a:t> «Собачка» должна быть </a:t>
          </a:r>
          <a:endParaRPr lang="ru-RU" sz="4000" b="1" i="1" dirty="0">
            <a:solidFill>
              <a:srgbClr val="99CC00"/>
            </a:solidFill>
          </a:endParaRPr>
        </a:p>
      </dgm:t>
    </dgm:pt>
    <dgm:pt modelId="{FC880404-6347-4E3C-844D-F857EB9E6224}" type="parTrans" cxnId="{8C9940FD-010B-46CE-A492-3B24537EA91F}">
      <dgm:prSet/>
      <dgm:spPr/>
      <dgm:t>
        <a:bodyPr/>
        <a:lstStyle/>
        <a:p>
          <a:endParaRPr lang="ru-RU"/>
        </a:p>
      </dgm:t>
    </dgm:pt>
    <dgm:pt modelId="{4F000E33-79BA-4090-BBDD-53B363031E80}" type="sibTrans" cxnId="{8C9940FD-010B-46CE-A492-3B24537EA91F}">
      <dgm:prSet/>
      <dgm:spPr/>
      <dgm:t>
        <a:bodyPr/>
        <a:lstStyle/>
        <a:p>
          <a:endParaRPr lang="ru-RU"/>
        </a:p>
      </dgm:t>
    </dgm:pt>
    <dgm:pt modelId="{86F21A90-3021-4173-8667-9CFBB885F8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Оригинальной и красивой</a:t>
          </a:r>
          <a:endParaRPr lang="ru-RU" sz="2400" b="1" dirty="0">
            <a:solidFill>
              <a:srgbClr val="FF0000"/>
            </a:solidFill>
          </a:endParaRPr>
        </a:p>
      </dgm:t>
    </dgm:pt>
    <dgm:pt modelId="{F34DD080-7445-4275-A661-41CC89929755}" type="parTrans" cxnId="{D79E15D6-EBB1-400E-804D-2DA3AABA2DF5}">
      <dgm:prSet/>
      <dgm:spPr/>
      <dgm:t>
        <a:bodyPr/>
        <a:lstStyle/>
        <a:p>
          <a:endParaRPr lang="ru-RU"/>
        </a:p>
      </dgm:t>
    </dgm:pt>
    <dgm:pt modelId="{4101FF8C-592C-4D03-A9C6-08B2699C2F59}" type="sibTrans" cxnId="{D79E15D6-EBB1-400E-804D-2DA3AABA2DF5}">
      <dgm:prSet/>
      <dgm:spPr/>
      <dgm:t>
        <a:bodyPr/>
        <a:lstStyle/>
        <a:p>
          <a:endParaRPr lang="ru-RU"/>
        </a:p>
      </dgm:t>
    </dgm:pt>
    <dgm:pt modelId="{D3F77192-5D83-4FA4-B53E-ECB1DD7C74AE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Материалы </a:t>
          </a:r>
          <a:r>
            <a:rPr lang="ru-RU" sz="2400" b="1" dirty="0">
              <a:solidFill>
                <a:srgbClr val="002060"/>
              </a:solidFill>
            </a:rPr>
            <a:t>экологически чистыми</a:t>
          </a:r>
        </a:p>
      </dgm:t>
    </dgm:pt>
    <dgm:pt modelId="{A434BF26-AABE-49E7-AFB1-24D8D0108B48}" type="parTrans" cxnId="{60130559-F2F8-4D97-9D29-C5A648892926}">
      <dgm:prSet/>
      <dgm:spPr/>
      <dgm:t>
        <a:bodyPr/>
        <a:lstStyle/>
        <a:p>
          <a:endParaRPr lang="ru-RU"/>
        </a:p>
      </dgm:t>
    </dgm:pt>
    <dgm:pt modelId="{79D00CD9-ECD3-49DE-A6CC-9D5D3545538C}" type="sibTrans" cxnId="{60130559-F2F8-4D97-9D29-C5A648892926}">
      <dgm:prSet/>
      <dgm:spPr/>
      <dgm:t>
        <a:bodyPr/>
        <a:lstStyle/>
        <a:p>
          <a:endParaRPr lang="ru-RU"/>
        </a:p>
      </dgm:t>
    </dgm:pt>
    <dgm:pt modelId="{4FB3DF23-EA5E-4D33-83EC-63637C0A03DD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Привлекательный внешний </a:t>
          </a:r>
          <a:r>
            <a:rPr lang="ru-RU" sz="2400" b="1" dirty="0">
              <a:solidFill>
                <a:srgbClr val="FF0000"/>
              </a:solidFill>
            </a:rPr>
            <a:t>вид</a:t>
          </a:r>
        </a:p>
      </dgm:t>
    </dgm:pt>
    <dgm:pt modelId="{6B875D26-CB3F-4508-99BC-C36E20032C7C}" type="parTrans" cxnId="{0D660B08-0537-447C-8003-B2AAD4BCA79F}">
      <dgm:prSet/>
      <dgm:spPr/>
      <dgm:t>
        <a:bodyPr/>
        <a:lstStyle/>
        <a:p>
          <a:endParaRPr lang="ru-RU"/>
        </a:p>
      </dgm:t>
    </dgm:pt>
    <dgm:pt modelId="{D15FBC48-8800-4A39-A3CF-E99245EC8C2D}" type="sibTrans" cxnId="{0D660B08-0537-447C-8003-B2AAD4BCA79F}">
      <dgm:prSet/>
      <dgm:spPr/>
      <dgm:t>
        <a:bodyPr/>
        <a:lstStyle/>
        <a:p>
          <a:endParaRPr lang="ru-RU"/>
        </a:p>
      </dgm:t>
    </dgm:pt>
    <dgm:pt modelId="{BBEF0E00-E07A-4234-AE93-A3867ACBE6CD}" type="pres">
      <dgm:prSet presAssocID="{14334587-34DC-4D9A-AB3B-3031B42EA8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D0F52-00BB-42A4-9A70-A7EE80806093}" type="pres">
      <dgm:prSet presAssocID="{5664038C-5E84-4F43-81E3-2EA7258AD3E4}" presName="roof" presStyleLbl="dkBgShp" presStyleIdx="0" presStyleCnt="2"/>
      <dgm:spPr/>
      <dgm:t>
        <a:bodyPr/>
        <a:lstStyle/>
        <a:p>
          <a:endParaRPr lang="ru-RU"/>
        </a:p>
      </dgm:t>
    </dgm:pt>
    <dgm:pt modelId="{E9986BB9-C560-4EC4-8C90-08F5AD7FBFF6}" type="pres">
      <dgm:prSet presAssocID="{5664038C-5E84-4F43-81E3-2EA7258AD3E4}" presName="pillars" presStyleCnt="0"/>
      <dgm:spPr/>
    </dgm:pt>
    <dgm:pt modelId="{0DA73837-7696-40AC-96CB-0B8EDD14B20E}" type="pres">
      <dgm:prSet presAssocID="{5664038C-5E84-4F43-81E3-2EA7258AD3E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24F1E-B999-43A9-9466-550F2F497795}" type="pres">
      <dgm:prSet presAssocID="{D3F77192-5D83-4FA4-B53E-ECB1DD7C74A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26835-D286-4229-8B3B-093797AB09B8}" type="pres">
      <dgm:prSet presAssocID="{4FB3DF23-EA5E-4D33-83EC-63637C0A03DD}" presName="pillarX" presStyleLbl="node1" presStyleIdx="2" presStyleCnt="3" custLinFactNeighborX="-184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5F6E3-6FB7-479A-A62F-F5DBE373E80C}" type="pres">
      <dgm:prSet presAssocID="{5664038C-5E84-4F43-81E3-2EA7258AD3E4}" presName="base" presStyleLbl="dkBgShp" presStyleIdx="1" presStyleCnt="2"/>
      <dgm:spPr>
        <a:noFill/>
      </dgm:spPr>
      <dgm:t>
        <a:bodyPr/>
        <a:lstStyle/>
        <a:p>
          <a:endParaRPr lang="ru-RU"/>
        </a:p>
      </dgm:t>
    </dgm:pt>
  </dgm:ptLst>
  <dgm:cxnLst>
    <dgm:cxn modelId="{8C9940FD-010B-46CE-A492-3B24537EA91F}" srcId="{14334587-34DC-4D9A-AB3B-3031B42EA8CD}" destId="{5664038C-5E84-4F43-81E3-2EA7258AD3E4}" srcOrd="0" destOrd="0" parTransId="{FC880404-6347-4E3C-844D-F857EB9E6224}" sibTransId="{4F000E33-79BA-4090-BBDD-53B363031E80}"/>
    <dgm:cxn modelId="{3DBF2BE4-5C7E-44A2-904A-E07BACE13718}" type="presOf" srcId="{D3F77192-5D83-4FA4-B53E-ECB1DD7C74AE}" destId="{D7B24F1E-B999-43A9-9466-550F2F497795}" srcOrd="0" destOrd="0" presId="urn:microsoft.com/office/officeart/2005/8/layout/hList3"/>
    <dgm:cxn modelId="{D79E15D6-EBB1-400E-804D-2DA3AABA2DF5}" srcId="{5664038C-5E84-4F43-81E3-2EA7258AD3E4}" destId="{86F21A90-3021-4173-8667-9CFBB885F8FA}" srcOrd="0" destOrd="0" parTransId="{F34DD080-7445-4275-A661-41CC89929755}" sibTransId="{4101FF8C-592C-4D03-A9C6-08B2699C2F59}"/>
    <dgm:cxn modelId="{0D660B08-0537-447C-8003-B2AAD4BCA79F}" srcId="{5664038C-5E84-4F43-81E3-2EA7258AD3E4}" destId="{4FB3DF23-EA5E-4D33-83EC-63637C0A03DD}" srcOrd="2" destOrd="0" parTransId="{6B875D26-CB3F-4508-99BC-C36E20032C7C}" sibTransId="{D15FBC48-8800-4A39-A3CF-E99245EC8C2D}"/>
    <dgm:cxn modelId="{6D0B1DA7-2B63-4FE3-A418-15A676BE90AB}" type="presOf" srcId="{14334587-34DC-4D9A-AB3B-3031B42EA8CD}" destId="{BBEF0E00-E07A-4234-AE93-A3867ACBE6CD}" srcOrd="0" destOrd="0" presId="urn:microsoft.com/office/officeart/2005/8/layout/hList3"/>
    <dgm:cxn modelId="{485CB5E3-22EE-45B3-BAC9-E3EB3827AD4A}" type="presOf" srcId="{86F21A90-3021-4173-8667-9CFBB885F8FA}" destId="{0DA73837-7696-40AC-96CB-0B8EDD14B20E}" srcOrd="0" destOrd="0" presId="urn:microsoft.com/office/officeart/2005/8/layout/hList3"/>
    <dgm:cxn modelId="{396C19FB-268C-4ED7-A7EF-B827D85D8D06}" type="presOf" srcId="{4FB3DF23-EA5E-4D33-83EC-63637C0A03DD}" destId="{1D426835-D286-4229-8B3B-093797AB09B8}" srcOrd="0" destOrd="0" presId="urn:microsoft.com/office/officeart/2005/8/layout/hList3"/>
    <dgm:cxn modelId="{60130559-F2F8-4D97-9D29-C5A648892926}" srcId="{5664038C-5E84-4F43-81E3-2EA7258AD3E4}" destId="{D3F77192-5D83-4FA4-B53E-ECB1DD7C74AE}" srcOrd="1" destOrd="0" parTransId="{A434BF26-AABE-49E7-AFB1-24D8D0108B48}" sibTransId="{79D00CD9-ECD3-49DE-A6CC-9D5D3545538C}"/>
    <dgm:cxn modelId="{AD101AD5-15F0-4740-A66F-9DE71677D7AD}" type="presOf" srcId="{5664038C-5E84-4F43-81E3-2EA7258AD3E4}" destId="{188D0F52-00BB-42A4-9A70-A7EE80806093}" srcOrd="0" destOrd="0" presId="urn:microsoft.com/office/officeart/2005/8/layout/hList3"/>
    <dgm:cxn modelId="{5C1ADC51-859B-46AA-AB96-7F7BBE1559DB}" type="presParOf" srcId="{BBEF0E00-E07A-4234-AE93-A3867ACBE6CD}" destId="{188D0F52-00BB-42A4-9A70-A7EE80806093}" srcOrd="0" destOrd="0" presId="urn:microsoft.com/office/officeart/2005/8/layout/hList3"/>
    <dgm:cxn modelId="{0086B776-F8F0-4D82-8ADF-5568BEA5B9D7}" type="presParOf" srcId="{BBEF0E00-E07A-4234-AE93-A3867ACBE6CD}" destId="{E9986BB9-C560-4EC4-8C90-08F5AD7FBFF6}" srcOrd="1" destOrd="0" presId="urn:microsoft.com/office/officeart/2005/8/layout/hList3"/>
    <dgm:cxn modelId="{DE75F356-5C47-463B-8567-D01991A61503}" type="presParOf" srcId="{E9986BB9-C560-4EC4-8C90-08F5AD7FBFF6}" destId="{0DA73837-7696-40AC-96CB-0B8EDD14B20E}" srcOrd="0" destOrd="0" presId="urn:microsoft.com/office/officeart/2005/8/layout/hList3"/>
    <dgm:cxn modelId="{4766A825-DD08-4723-B007-5556DEDA7561}" type="presParOf" srcId="{E9986BB9-C560-4EC4-8C90-08F5AD7FBFF6}" destId="{D7B24F1E-B999-43A9-9466-550F2F497795}" srcOrd="1" destOrd="0" presId="urn:microsoft.com/office/officeart/2005/8/layout/hList3"/>
    <dgm:cxn modelId="{BA7BD8B6-FAB1-45F7-B6CC-474190232925}" type="presParOf" srcId="{E9986BB9-C560-4EC4-8C90-08F5AD7FBFF6}" destId="{1D426835-D286-4229-8B3B-093797AB09B8}" srcOrd="2" destOrd="0" presId="urn:microsoft.com/office/officeart/2005/8/layout/hList3"/>
    <dgm:cxn modelId="{342B3A4E-66B0-4C5D-AF4E-D5DF54418982}" type="presParOf" srcId="{BBEF0E00-E07A-4234-AE93-A3867ACBE6CD}" destId="{3DD5F6E3-6FB7-479A-A62F-F5DBE373E80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4419E4-52CC-4ADA-9DA6-7513B8EE6E4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0B8814-F204-4336-93FF-EF133DE69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  <a:t>МКОУ Макаракская основная общеобразовательная школа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dirty="0" smtClean="0">
                <a:solidFill>
                  <a:srgbClr val="FF0066"/>
                </a:solidFill>
              </a:rPr>
              <a:t>Творческий проект</a:t>
            </a:r>
          </a:p>
          <a:p>
            <a:pPr algn="ctr"/>
            <a:endParaRPr lang="ru-RU" i="1" dirty="0" smtClean="0">
              <a:solidFill>
                <a:srgbClr val="660066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Вязаная крючком игрушка собачка</a:t>
            </a:r>
            <a:endParaRPr lang="ru-RU" sz="3600" i="1" dirty="0">
              <a:solidFill>
                <a:srgbClr val="CC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42930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8 класса</a:t>
            </a: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 Ольга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Tom\AppData\Local\Microsoft\Windows\Temporary Internet Files\Content.Word\IMG_20181113_0941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b="12153"/>
          <a:stretch/>
        </p:blipFill>
        <p:spPr bwMode="auto">
          <a:xfrm>
            <a:off x="755576" y="3433070"/>
            <a:ext cx="3024336" cy="2660226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99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56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2129" y="4581128"/>
            <a:ext cx="2222617" cy="214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документы\1_РАБОТА\школа практика\фото поделок\разные материалы\вязание крючком\инструменты\040167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784"/>
            <a:ext cx="3834689" cy="287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Мои документы\1_РАБОТА\школа практика\фото поделок\разные материалы\вязание крючком\инструменты\jute-picture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3797753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Выбор материалов</a:t>
            </a:r>
            <a:endParaRPr lang="ru-RU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3599.jpg"/>
          <p:cNvPicPr>
            <a:picLocks noChangeAspect="1"/>
          </p:cNvPicPr>
          <p:nvPr/>
        </p:nvPicPr>
        <p:blipFill>
          <a:blip r:embed="rId3"/>
          <a:srcRect t="57834"/>
          <a:stretch>
            <a:fillRect/>
          </a:stretch>
        </p:blipFill>
        <p:spPr>
          <a:xfrm>
            <a:off x="1912549" y="1196752"/>
            <a:ext cx="5429288" cy="1928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9712" y="33265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B80000"/>
                </a:solidFill>
                <a:latin typeface="+mj-lt"/>
              </a:rPr>
              <a:t>Воздушные петли </a:t>
            </a:r>
            <a:endParaRPr lang="ru-RU" sz="3200" b="1" dirty="0">
              <a:solidFill>
                <a:srgbClr val="B8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3500438"/>
            <a:ext cx="831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B80000"/>
                </a:solidFill>
                <a:latin typeface="+mj-lt"/>
              </a:rPr>
              <a:t>Соединительный столбик</a:t>
            </a:r>
            <a:endParaRPr lang="ru-RU" sz="3200" b="1" dirty="0">
              <a:solidFill>
                <a:srgbClr val="B80000"/>
              </a:solidFill>
              <a:latin typeface="+mj-lt"/>
            </a:endParaRPr>
          </a:p>
        </p:txBody>
      </p:sp>
      <p:pic>
        <p:nvPicPr>
          <p:cNvPr id="19" name="Рисунок 18" descr="IMG_36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4294527"/>
            <a:ext cx="4968552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Экологическое обоснование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9CC00"/>
                </a:solidFill>
              </a:rPr>
              <a:t>Технология  </a:t>
            </a:r>
            <a:r>
              <a:rPr lang="ru-RU" b="1" dirty="0" smtClean="0">
                <a:solidFill>
                  <a:srgbClr val="99CC00"/>
                </a:solidFill>
              </a:rPr>
              <a:t>вязания крючком </a:t>
            </a:r>
            <a:r>
              <a:rPr lang="ru-RU" b="1" dirty="0">
                <a:solidFill>
                  <a:srgbClr val="99CC00"/>
                </a:solidFill>
              </a:rPr>
              <a:t>не оказывает  отрицательного воздействия   на  окружающую  среду и здоровье </a:t>
            </a:r>
            <a:r>
              <a:rPr lang="ru-RU" b="1" dirty="0" smtClean="0">
                <a:solidFill>
                  <a:srgbClr val="99CC00"/>
                </a:solidFill>
              </a:rPr>
              <a:t>человека.</a:t>
            </a:r>
            <a:endParaRPr lang="ru-RU" b="1" dirty="0">
              <a:solidFill>
                <a:srgbClr val="99CC00"/>
              </a:solidFill>
            </a:endParaRPr>
          </a:p>
        </p:txBody>
      </p:sp>
      <p:pic>
        <p:nvPicPr>
          <p:cNvPr id="4098" name="Picture 2" descr="https://avatars.mds.yandex.net/get-pdb/70729/933ca946-0e46-421d-b821-b3fad2d4e1d0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9067"/>
            <a:ext cx="3781221" cy="28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tdata.ru/u16/photo320B/20118197180-0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96376"/>
            <a:ext cx="3521728" cy="26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pdb/27625/f00f755e-15b1-4cda-aee7-18744f4bc270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58" y="4293096"/>
            <a:ext cx="3206142" cy="24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Tom\AppData\Local\Microsoft\Windows\Temporary Internet Files\Content.Word\IMG_20181113_0941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b="12153"/>
          <a:stretch/>
        </p:blipFill>
        <p:spPr bwMode="auto">
          <a:xfrm rot="20637802">
            <a:off x="3019290" y="4559448"/>
            <a:ext cx="2776845" cy="200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2" name="Picture 12" descr="https://madeheart.com/media/productphoto/758/74575591/1_19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609">
            <a:off x="6447265" y="2469205"/>
            <a:ext cx="2559109" cy="17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B80000"/>
                </a:solidFill>
              </a:rPr>
              <a:t>Реклама</a:t>
            </a:r>
            <a:endParaRPr lang="ru-RU" b="1" dirty="0">
              <a:solidFill>
                <a:srgbClr val="B8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582341"/>
            <a:ext cx="324036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0066"/>
                </a:solidFill>
              </a:rPr>
              <a:t>От души тебе дарю</a:t>
            </a:r>
            <a:br>
              <a:rPr lang="ru-RU" b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660066"/>
                </a:solidFill>
              </a:rPr>
              <a:t>Мягкую игрушку.</a:t>
            </a:r>
            <a:br>
              <a:rPr lang="ru-RU" b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660066"/>
                </a:solidFill>
              </a:rPr>
              <a:t>Все желания свои</a:t>
            </a:r>
            <a:br>
              <a:rPr lang="ru-RU" b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660066"/>
                </a:solidFill>
              </a:rPr>
              <a:t>Ей скажи на ушко.</a:t>
            </a:r>
            <a:br>
              <a:rPr lang="ru-RU" b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660066"/>
                </a:solidFill>
              </a:rPr>
              <a:t/>
            </a:r>
            <a:br>
              <a:rPr lang="ru-RU" b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660066"/>
                </a:solidFill>
              </a:rPr>
              <a:t>Вот увидишь, что они</a:t>
            </a:r>
            <a:br>
              <a:rPr lang="ru-RU" b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660066"/>
                </a:solidFill>
              </a:rPr>
              <a:t>Вмиг осуществятся.</a:t>
            </a:r>
            <a:br>
              <a:rPr lang="ru-RU" b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660066"/>
                </a:solidFill>
              </a:rPr>
              <a:t>Силы даст она тебе</a:t>
            </a:r>
            <a:br>
              <a:rPr lang="ru-RU" b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660066"/>
                </a:solidFill>
              </a:rPr>
              <a:t>Жизнью наслаждаться.</a:t>
            </a:r>
            <a:br>
              <a:rPr lang="ru-RU" b="1" dirty="0">
                <a:solidFill>
                  <a:srgbClr val="660066"/>
                </a:solidFill>
              </a:rPr>
            </a:b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5122" name="Picture 2" descr="https://im0-tub-ru.yandex.net/i?id=f4dace544debc0f4f21aa8714df025a9&amp;n=33&amp;w=150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5680">
            <a:off x="522691" y="393504"/>
            <a:ext cx="1630901" cy="16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ec62ae2a8fb94f4a54acf064c892ee26&amp;n=33&amp;w=136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249">
            <a:off x="424434" y="2312103"/>
            <a:ext cx="1699324" cy="18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0-tub-ru.yandex.net/i?id=80618ff4e8ccb96b5d5372a35cfb6f87&amp;n=33&amp;w=195&amp;h=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2836">
            <a:off x="689094" y="4555118"/>
            <a:ext cx="2419945" cy="18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0-tub-ru.yandex.net/i?id=1f2e3aadff9fc36c9fe57254b1ec2749&amp;n=33&amp;w=220&amp;h=1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852">
            <a:off x="6289191" y="4831611"/>
            <a:ext cx="2552528" cy="17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0-tub-ru.yandex.net/i?id=532cb2538c1a8eb8986c8092d7cea19c&amp;n=33&amp;w=225&amp;h=1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87">
            <a:off x="6784873" y="54988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marL="0" lvl="0">
              <a:spcBef>
                <a:spcPts val="0"/>
              </a:spcBef>
            </a:pPr>
            <a:r>
              <a:rPr lang="ru-RU" sz="2400" b="1" i="1" dirty="0" smtClean="0">
                <a:ln>
                  <a:noFill/>
                </a:ln>
                <a:solidFill>
                  <a:srgbClr val="B800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400" b="1" i="1" dirty="0" smtClean="0">
                <a:ln>
                  <a:noFill/>
                </a:ln>
                <a:solidFill>
                  <a:srgbClr val="B80000"/>
                </a:solidFill>
                <a:effectLst/>
                <a:latin typeface="Arial Black" panose="020B0A04020102020204" pitchFamily="34" charset="0"/>
              </a:rPr>
            </a:br>
            <a:r>
              <a:rPr lang="ru-RU" sz="2400" b="1" i="1" dirty="0" smtClean="0">
                <a:ln>
                  <a:noFill/>
                </a:ln>
                <a:solidFill>
                  <a:srgbClr val="B80000"/>
                </a:solidFill>
                <a:effectLst/>
                <a:latin typeface="Arial Black" panose="020B0A04020102020204" pitchFamily="34" charset="0"/>
              </a:rPr>
              <a:t>Цель </a:t>
            </a:r>
            <a:r>
              <a:rPr lang="ru-RU" sz="2400" b="1" i="1" dirty="0">
                <a:ln>
                  <a:noFill/>
                </a:ln>
                <a:solidFill>
                  <a:srgbClr val="B80000"/>
                </a:solidFill>
                <a:effectLst/>
                <a:latin typeface="Arial Black" panose="020B0A04020102020204" pitchFamily="34" charset="0"/>
              </a:rPr>
              <a:t>проекта:</a:t>
            </a:r>
            <a:r>
              <a:rPr lang="ru-RU" sz="2400" i="1" dirty="0">
                <a:ln>
                  <a:noFill/>
                </a:ln>
                <a:solidFill>
                  <a:srgbClr val="B8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i="1" dirty="0" smtClean="0">
                <a:ln>
                  <a:noFill/>
                </a:ln>
                <a:solidFill>
                  <a:srgbClr val="B800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srgbClr val="B80000"/>
                </a:solidFill>
                <a:effectLst/>
                <a:latin typeface="Arial Black" panose="020B0A04020102020204" pitchFamily="34" charset="0"/>
              </a:rPr>
            </a:br>
            <a:r>
              <a:rPr lang="ru-RU" sz="2400" i="1" dirty="0" smtClean="0">
                <a:ln>
                  <a:noFill/>
                </a:ln>
                <a:solidFill>
                  <a:srgbClr val="B800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srgbClr val="B80000"/>
                </a:solidFill>
                <a:effectLst/>
                <a:latin typeface="Arial Black" panose="020B0A04020102020204" pitchFamily="34" charset="0"/>
              </a:rPr>
            </a:br>
            <a:r>
              <a:rPr lang="ru-RU" sz="3100" b="1" i="1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Book"/>
              </a:rPr>
              <a:t>Изготовить </a:t>
            </a:r>
            <a:r>
              <a:rPr lang="ru-RU" sz="3100" b="1" i="1" dirty="0">
                <a:ln>
                  <a:noFill/>
                </a:ln>
                <a:solidFill>
                  <a:srgbClr val="00B050"/>
                </a:solidFill>
                <a:effectLst/>
                <a:latin typeface="Franklin Gothic Book"/>
              </a:rPr>
              <a:t>вязаную мягкую игрушку </a:t>
            </a:r>
            <a:r>
              <a:rPr lang="ru-RU" sz="3100" b="1" i="1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Book"/>
              </a:rPr>
              <a:t> собачку собственными </a:t>
            </a:r>
            <a:r>
              <a:rPr lang="ru-RU" sz="3100" b="1" i="1" dirty="0">
                <a:ln>
                  <a:noFill/>
                </a:ln>
                <a:solidFill>
                  <a:srgbClr val="00B050"/>
                </a:solidFill>
                <a:effectLst/>
                <a:latin typeface="Franklin Gothic Book"/>
              </a:rPr>
              <a:t>руками.</a:t>
            </a:r>
            <a:br>
              <a:rPr lang="ru-RU" sz="3100" b="1" i="1" dirty="0">
                <a:ln>
                  <a:noFill/>
                </a:ln>
                <a:solidFill>
                  <a:srgbClr val="00B050"/>
                </a:solidFill>
                <a:effectLst/>
                <a:latin typeface="Franklin Gothic Book"/>
              </a:rPr>
            </a:br>
            <a:endParaRPr lang="ru-RU" sz="31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400" b="1" i="1" dirty="0" smtClean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400" b="1" i="1" dirty="0" smtClean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i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Задачи</a:t>
            </a:r>
            <a:r>
              <a:rPr lang="ru-RU" sz="2400" b="1" i="1" dirty="0">
                <a:solidFill>
                  <a:srgbClr val="CC0000"/>
                </a:solidFill>
                <a:latin typeface="Arial Black" panose="020B0A04020102020204" pitchFamily="34" charset="0"/>
              </a:rPr>
              <a:t>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Franklin Gothic Book"/>
              </a:rPr>
              <a:t> </a:t>
            </a:r>
            <a:endParaRPr lang="ru-RU" sz="2400" dirty="0">
              <a:solidFill>
                <a:prstClr val="black"/>
              </a:solidFill>
              <a:latin typeface="Franklin Gothic Book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Franklin Gothic Book"/>
              </a:rPr>
              <a:t>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Franklin Gothic Book"/>
              </a:rPr>
              <a:t>Изучить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Franklin Gothic Book"/>
              </a:rPr>
              <a:t>литературу  по теме проекта.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Franklin Gothic Book"/>
              </a:rPr>
              <a:t>  Познакомиться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Franklin Gothic Book"/>
              </a:rPr>
              <a:t>с историей появления вязания крючком и историей возникновения вязаной игрушки.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Franklin Gothic Book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Franklin Gothic Book"/>
              </a:rPr>
              <a:t>  Освоить технологию изготовления изделия.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Franklin Gothic Book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Franklin Gothic Book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Franklin Gothic Book"/>
              </a:rPr>
              <a:t>  Рассчитать себестоимость изделия.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Franklin Gothic Book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Franklin Gothic Book"/>
              </a:rPr>
              <a:t>  Связать игрушку.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Franklin Gothic Book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Franklin Gothic Book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467/00044a26-481a1ed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231"/>
            <a:ext cx="7821308" cy="58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udlive.by/wp-content/uploads/2017/08/9B6-02qq9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8427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oldovstvo.net/wp-content/uploads/2016/06/kukly-oberegi-v-slavyanskoj-kul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38586"/>
            <a:ext cx="4583309" cy="34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oyfaq.ru/uploads/posts/2012-06/1339832739_chancay-culture-1200-1500-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176"/>
            <a:ext cx="21526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tdoll.ru/wp/wp-content/uploads/2011/12/dsc023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69" y="4365104"/>
            <a:ext cx="3571537" cy="20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5365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B80000"/>
                </a:solidFill>
                <a:latin typeface="Franklin Gothic Book"/>
              </a:rPr>
              <a:t>Выбор идеи</a:t>
            </a:r>
          </a:p>
        </p:txBody>
      </p:sp>
      <p:pic>
        <p:nvPicPr>
          <p:cNvPr id="5" name="Рисунок 7" descr="http://www.hand-work.info/images/com_adsmanager/foto/shchenok-igrushka-ruchnoj-raboty_3446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53150"/>
            <a:ext cx="2681800" cy="277119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8" name="Рисунок 5" descr="http://smyst.ru/wp-content/uploads/2017/11/73d3a79c375a165afd4cceddffbc42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4229146"/>
            <a:ext cx="2022467" cy="236860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9094" y="458112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Идея 1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56612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Идея 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4005064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B80000"/>
              </a:solidFill>
            </a:endParaRPr>
          </a:p>
          <a:p>
            <a:r>
              <a:rPr lang="ru-RU" sz="3200" b="1" dirty="0" smtClean="0">
                <a:solidFill>
                  <a:srgbClr val="B80000"/>
                </a:solidFill>
              </a:rPr>
              <a:t>Идея 3</a:t>
            </a:r>
            <a:endParaRPr lang="ru-RU" sz="3200" b="1" dirty="0">
              <a:solidFill>
                <a:srgbClr val="B80000"/>
              </a:solidFill>
            </a:endParaRPr>
          </a:p>
        </p:txBody>
      </p:sp>
      <p:pic>
        <p:nvPicPr>
          <p:cNvPr id="9" name="Рисунок 8" descr="C:\Users\Tom\AppData\Local\Microsoft\Windows\Temporary Internet Files\Content.Word\IMG_20181113_09412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b="12153"/>
          <a:stretch/>
        </p:blipFill>
        <p:spPr bwMode="auto">
          <a:xfrm>
            <a:off x="5364088" y="1453150"/>
            <a:ext cx="3130186" cy="2551914"/>
          </a:xfrm>
          <a:prstGeom prst="rect">
            <a:avLst/>
          </a:prstGeom>
          <a:noFill/>
          <a:ln w="38100">
            <a:solidFill>
              <a:srgbClr val="0066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58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83671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Идея 3</a:t>
            </a:r>
            <a:endParaRPr lang="ru-RU" sz="3600" b="1" dirty="0">
              <a:solidFill>
                <a:srgbClr val="CC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C:\Users\Tom\AppData\Local\Microsoft\Windows\Temporary Internet Files\Content.Word\IMG_20181113_0941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b="12153"/>
          <a:stretch/>
        </p:blipFill>
        <p:spPr bwMode="auto">
          <a:xfrm>
            <a:off x="1979712" y="2060848"/>
            <a:ext cx="4608512" cy="40005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7404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B80000"/>
                </a:solidFill>
                <a:latin typeface="Century Schoolbook" pitchFamily="18" charset="0"/>
                <a:ea typeface="SimSun" pitchFamily="2" charset="-122"/>
                <a:cs typeface="Times New Roman" pitchFamily="18" charset="0"/>
              </a:rPr>
              <a:t>Стоимость изделия</a:t>
            </a:r>
            <a:endParaRPr lang="ru-RU" sz="4800" b="1" dirty="0">
              <a:solidFill>
                <a:srgbClr val="B80000"/>
              </a:solidFill>
              <a:latin typeface="Century Schoolbook" pitchFamily="18" charset="0"/>
              <a:ea typeface="SimSun" pitchFamily="2" charset="-122"/>
              <a:cs typeface="Times New Roman" pitchFamily="18" charset="0"/>
            </a:endParaRPr>
          </a:p>
        </p:txBody>
      </p:sp>
      <p:graphicFrame>
        <p:nvGraphicFramePr>
          <p:cNvPr id="8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89837"/>
              </p:ext>
            </p:extLst>
          </p:nvPr>
        </p:nvGraphicFramePr>
        <p:xfrm>
          <a:off x="457200" y="1371600"/>
          <a:ext cx="8229600" cy="3678463"/>
        </p:xfrm>
        <a:graphic>
          <a:graphicData uri="http://schemas.openxmlformats.org/drawingml/2006/table">
            <a:tbl>
              <a:tblPr/>
              <a:tblGrid>
                <a:gridCol w="2743200"/>
                <a:gridCol w="2955776"/>
                <a:gridCol w="2530624"/>
              </a:tblGrid>
              <a:tr h="674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0000"/>
                          </a:solidFill>
                          <a:effectLst/>
                          <a:latin typeface="Arial" charset="0"/>
                        </a:rPr>
                        <a:t>Нитки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0000"/>
                          </a:solidFill>
                          <a:effectLst/>
                          <a:latin typeface="Arial" charset="0"/>
                        </a:rPr>
                        <a:t>8 цветов из использованных вещей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0000"/>
                          </a:solidFill>
                          <a:effectLst/>
                          <a:latin typeface="Arial" charset="0"/>
                        </a:rPr>
                        <a:t>0 руб.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0000"/>
                          </a:solidFill>
                          <a:effectLst/>
                          <a:latin typeface="Arial" charset="0"/>
                        </a:rPr>
                        <a:t>Крючок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0000"/>
                          </a:solidFill>
                          <a:effectLst/>
                          <a:latin typeface="Arial" charset="0"/>
                        </a:rPr>
                        <a:t>1 шт.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0000"/>
                          </a:solidFill>
                          <a:effectLst/>
                          <a:latin typeface="Arial" charset="0"/>
                        </a:rPr>
                        <a:t>35 руб.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0000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35 руб.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691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271217" y="548143"/>
            <a:ext cx="8734650" cy="5942254"/>
            <a:chOff x="2162" y="1393"/>
            <a:chExt cx="7341" cy="5210"/>
          </a:xfrm>
          <a:noFill/>
        </p:grpSpPr>
        <p:sp>
          <p:nvSpPr>
            <p:cNvPr id="207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162" y="1664"/>
              <a:ext cx="7233" cy="4939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7598" y="3707"/>
              <a:ext cx="1616" cy="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Материалы, инструменты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4754" y="3211"/>
              <a:ext cx="2345" cy="183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Вязаная крючком</a:t>
              </a:r>
              <a:r>
                <a:rPr kumimoji="0" lang="ru-RU" sz="20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 игрушка «Собачка»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2551" y="2305"/>
              <a:ext cx="2105" cy="5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Самооценка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7688" y="1944"/>
              <a:ext cx="1600" cy="90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Банк  идей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2162" y="4231"/>
              <a:ext cx="2048" cy="8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Экономическое  обоснование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2427" y="5278"/>
              <a:ext cx="2229" cy="92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Технология изготовления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4656" y="5645"/>
              <a:ext cx="2742" cy="9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Правила техники безопасности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7819" y="2865"/>
              <a:ext cx="1469" cy="67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эскизы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ShapeType="1"/>
            </p:cNvSpPr>
            <p:nvPr/>
          </p:nvSpPr>
          <p:spPr bwMode="auto">
            <a:xfrm flipV="1">
              <a:off x="6200" y="2224"/>
              <a:ext cx="352" cy="1003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 flipH="1" flipV="1">
              <a:off x="4400" y="2758"/>
              <a:ext cx="697" cy="722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1" name="AutoShape 13"/>
            <p:cNvSpPr>
              <a:spLocks noChangeShapeType="1"/>
            </p:cNvSpPr>
            <p:nvPr/>
          </p:nvSpPr>
          <p:spPr bwMode="auto">
            <a:xfrm flipH="1">
              <a:off x="4262" y="4375"/>
              <a:ext cx="537" cy="244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0" name="AutoShape 12"/>
            <p:cNvSpPr>
              <a:spLocks noChangeShapeType="1"/>
            </p:cNvSpPr>
            <p:nvPr/>
          </p:nvSpPr>
          <p:spPr bwMode="auto">
            <a:xfrm flipH="1">
              <a:off x="4385" y="4899"/>
              <a:ext cx="752" cy="633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9" name="AutoShape 11"/>
            <p:cNvSpPr>
              <a:spLocks noChangeShapeType="1"/>
            </p:cNvSpPr>
            <p:nvPr/>
          </p:nvSpPr>
          <p:spPr bwMode="auto">
            <a:xfrm>
              <a:off x="5926" y="5050"/>
              <a:ext cx="47" cy="690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>
              <a:off x="7099" y="4149"/>
              <a:ext cx="589" cy="226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 flipV="1">
              <a:off x="7036" y="3368"/>
              <a:ext cx="950" cy="399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 flipV="1">
              <a:off x="6756" y="2684"/>
              <a:ext cx="1063" cy="796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3158" y="1393"/>
              <a:ext cx="2105" cy="8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Потребность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7398" y="5249"/>
              <a:ext cx="2105" cy="7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Требования к изделию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2286" y="3090"/>
              <a:ext cx="2262" cy="7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Экологическое обоснование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>
              <a:off x="6716" y="4899"/>
              <a:ext cx="882" cy="633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 flipH="1" flipV="1">
              <a:off x="4262" y="3760"/>
              <a:ext cx="492" cy="371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 flipH="1" flipV="1">
              <a:off x="4955" y="2142"/>
              <a:ext cx="705" cy="1085"/>
            </a:xfrm>
            <a:prstGeom prst="straightConnector1">
              <a:avLst/>
            </a:prstGeom>
            <a:grp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4286248" y="548681"/>
            <a:ext cx="2357454" cy="9472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История  и современность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21181582"/>
              </p:ext>
            </p:extLst>
          </p:nvPr>
        </p:nvGraphicFramePr>
        <p:xfrm>
          <a:off x="714348" y="785794"/>
          <a:ext cx="7572428" cy="571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13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12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195</TotalTime>
  <Words>125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МКОУ Макаракская основная общеобразовательная школа</vt:lpstr>
      <vt:lpstr> Цель проекта:   Изготовить вязаную мягкую игрушку  собачку собственными руками.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материалов</vt:lpstr>
      <vt:lpstr>Презентация PowerPoint</vt:lpstr>
      <vt:lpstr>Презентация PowerPoint</vt:lpstr>
      <vt:lpstr>Реклама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Макаракская основная общеобразовательная школа</dc:title>
  <dc:creator>RePack by Diakov</dc:creator>
  <cp:lastModifiedBy>RePack by Diakov</cp:lastModifiedBy>
  <cp:revision>23</cp:revision>
  <dcterms:created xsi:type="dcterms:W3CDTF">2018-11-12T12:49:03Z</dcterms:created>
  <dcterms:modified xsi:type="dcterms:W3CDTF">2021-12-15T14:37:30Z</dcterms:modified>
</cp:coreProperties>
</file>