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08" r:id="rId2"/>
    <p:sldMasterId id="2147483720" r:id="rId3"/>
    <p:sldMasterId id="2147483732" r:id="rId4"/>
  </p:sldMasterIdLst>
  <p:sldIdLst>
    <p:sldId id="256" r:id="rId5"/>
    <p:sldId id="257" r:id="rId6"/>
    <p:sldId id="258" r:id="rId7"/>
    <p:sldId id="262" r:id="rId8"/>
    <p:sldId id="263" r:id="rId9"/>
    <p:sldId id="264" r:id="rId10"/>
    <p:sldId id="265" r:id="rId11"/>
    <p:sldId id="266" r:id="rId12"/>
    <p:sldId id="267" r:id="rId13"/>
    <p:sldId id="259" r:id="rId14"/>
    <p:sldId id="260" r:id="rId15"/>
    <p:sldId id="261" r:id="rId16"/>
    <p:sldId id="26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0707"/>
    <a:srgbClr val="F6505C"/>
    <a:srgbClr val="EA5C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823DD8A8-4675-4212-AFC7-2FD54F0C9E4E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B2ADB28-9FCA-4D89-BAC9-F0D7D07D5422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3082592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</a:rPr>
              <a:t/>
            </a:r>
            <a:br>
              <a:rPr lang="ru-RU" sz="4400" b="1" dirty="0">
                <a:solidFill>
                  <a:srgbClr val="FF0000"/>
                </a:solidFill>
              </a:rPr>
            </a:br>
            <a:r>
              <a:rPr lang="ru-RU" sz="4400" b="1" dirty="0" smtClean="0">
                <a:solidFill>
                  <a:srgbClr val="FF0000"/>
                </a:solidFill>
              </a:rPr>
              <a:t>викторина по правилам </a:t>
            </a:r>
            <a:br>
              <a:rPr lang="ru-RU" sz="4400" b="1" dirty="0" smtClean="0">
                <a:solidFill>
                  <a:srgbClr val="FF0000"/>
                </a:solidFill>
              </a:rPr>
            </a:br>
            <a:r>
              <a:rPr lang="ru-RU" sz="4400" b="1" dirty="0" smtClean="0">
                <a:solidFill>
                  <a:srgbClr val="FF0000"/>
                </a:solidFill>
              </a:rPr>
              <a:t>дорожного движения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50086"/>
            <a:ext cx="2147372" cy="228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ttp://cs622823.vk.me/v622823259/4317f/RJpJp6WXrl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221088"/>
            <a:ext cx="2160546" cy="2035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sizot.ru/components/com_jshopping/files/img_products/full_1-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470" y="3602666"/>
            <a:ext cx="2033946" cy="203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91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7383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FFFF00"/>
                </a:solidFill>
                <a:effectLst/>
              </a:rPr>
              <a:t>9</a:t>
            </a:r>
            <a:r>
              <a:rPr lang="ru-RU" sz="3600" b="1" dirty="0" smtClean="0">
                <a:solidFill>
                  <a:srgbClr val="FFFF00"/>
                </a:solidFill>
                <a:effectLst/>
              </a:rPr>
              <a:t>. </a:t>
            </a:r>
            <a:r>
              <a:rPr lang="ru-RU" sz="3600" b="1" dirty="0">
                <a:solidFill>
                  <a:srgbClr val="FFFF00"/>
                </a:solidFill>
                <a:effectLst/>
              </a:rPr>
              <a:t>Чем обязан обозначить себя пешеход в сумерках, двигаясь по обочине: 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889904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/>
              <a:t>а) факелом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/>
              <a:t>б) </a:t>
            </a:r>
            <a:r>
              <a:rPr lang="ru-RU" dirty="0" smtClean="0"/>
              <a:t>фонарём;</a:t>
            </a:r>
          </a:p>
          <a:p>
            <a:r>
              <a:rPr lang="ru-RU" dirty="0" smtClean="0"/>
              <a:t> </a:t>
            </a:r>
            <a:r>
              <a:rPr lang="ru-RU" dirty="0"/>
              <a:t>в) </a:t>
            </a:r>
            <a:r>
              <a:rPr lang="ru-RU" dirty="0" err="1"/>
              <a:t>фликером</a:t>
            </a:r>
            <a:r>
              <a:rPr lang="ru-RU" dirty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760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144016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effectLst/>
              </a:rPr>
              <a:t/>
            </a:r>
            <a:br>
              <a:rPr lang="ru-RU" sz="3600" b="1" dirty="0" smtClean="0">
                <a:solidFill>
                  <a:srgbClr val="FFFF00"/>
                </a:solidFill>
                <a:effectLst/>
              </a:rPr>
            </a:br>
            <a:r>
              <a:rPr lang="ru-RU" sz="3600" b="1" dirty="0" smtClean="0">
                <a:solidFill>
                  <a:srgbClr val="FFFF00"/>
                </a:solidFill>
                <a:effectLst/>
              </a:rPr>
              <a:t/>
            </a:r>
            <a:br>
              <a:rPr lang="ru-RU" sz="3600" b="1" dirty="0" smtClean="0">
                <a:solidFill>
                  <a:srgbClr val="FFFF00"/>
                </a:solidFill>
                <a:effectLst/>
              </a:rPr>
            </a:br>
            <a:r>
              <a:rPr lang="ru-RU" sz="3600" b="1" dirty="0">
                <a:solidFill>
                  <a:srgbClr val="FFFF00"/>
                </a:solidFill>
              </a:rPr>
              <a:t/>
            </a:r>
            <a:br>
              <a:rPr lang="ru-RU" sz="3600" b="1" dirty="0">
                <a:solidFill>
                  <a:srgbClr val="FFFF00"/>
                </a:solidFill>
              </a:rPr>
            </a:br>
            <a:r>
              <a:rPr lang="ru-RU" sz="3600" b="1" dirty="0" smtClean="0">
                <a:solidFill>
                  <a:srgbClr val="FFFF00"/>
                </a:solidFill>
              </a:rPr>
              <a:t/>
            </a:r>
            <a:br>
              <a:rPr lang="ru-RU" sz="3600" b="1" dirty="0" smtClean="0">
                <a:solidFill>
                  <a:srgbClr val="FFFF00"/>
                </a:solidFill>
              </a:rPr>
            </a:br>
            <a:r>
              <a:rPr lang="ru-RU" sz="3600" b="1" dirty="0">
                <a:solidFill>
                  <a:srgbClr val="FFFF00"/>
                </a:solidFill>
              </a:rPr>
              <a:t/>
            </a:r>
            <a:br>
              <a:rPr lang="ru-RU" sz="3600" b="1" dirty="0">
                <a:solidFill>
                  <a:srgbClr val="FFFF00"/>
                </a:solidFill>
              </a:rPr>
            </a:br>
            <a:r>
              <a:rPr lang="ru-RU" sz="3600" b="1" dirty="0" smtClean="0">
                <a:solidFill>
                  <a:srgbClr val="FFFF00"/>
                </a:solidFill>
                <a:effectLst/>
              </a:rPr>
              <a:t>10. Как </a:t>
            </a:r>
            <a:r>
              <a:rPr lang="ru-RU" sz="3600" b="1" dirty="0">
                <a:solidFill>
                  <a:srgbClr val="FFFF00"/>
                </a:solidFill>
                <a:effectLst/>
              </a:rPr>
              <a:t>следует поступить, чтобы безопасно перейти дорогу на нерегулируемом переходе</a:t>
            </a:r>
            <a:r>
              <a:rPr lang="ru-RU" sz="3600" b="1" dirty="0" smtClean="0">
                <a:solidFill>
                  <a:srgbClr val="FFFF00"/>
                </a:solidFill>
                <a:effectLst/>
              </a:rPr>
              <a:t>: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745888"/>
          </a:xfrm>
        </p:spPr>
        <p:txBody>
          <a:bodyPr>
            <a:normAutofit/>
          </a:bodyPr>
          <a:lstStyle/>
          <a:p>
            <a:r>
              <a:rPr lang="ru-RU" sz="2400" dirty="0"/>
              <a:t>а) переходить, не обращая внимания на идущий транспорт</a:t>
            </a:r>
            <a:r>
              <a:rPr lang="ru-RU" sz="2400" dirty="0" smtClean="0"/>
              <a:t>;</a:t>
            </a:r>
          </a:p>
          <a:p>
            <a:endParaRPr lang="ru-RU" sz="2400" dirty="0" smtClean="0"/>
          </a:p>
          <a:p>
            <a:r>
              <a:rPr lang="ru-RU" sz="2400" dirty="0" smtClean="0"/>
              <a:t> </a:t>
            </a:r>
            <a:r>
              <a:rPr lang="ru-RU" sz="2400" dirty="0"/>
              <a:t>б) встать на край проезжей части, сделать один шаг и подождать, пока остановятся транспортные средства</a:t>
            </a:r>
            <a:r>
              <a:rPr lang="ru-RU" sz="2400" dirty="0" smtClean="0"/>
              <a:t>;</a:t>
            </a:r>
          </a:p>
          <a:p>
            <a:endParaRPr lang="ru-RU" sz="2400" dirty="0" smtClean="0"/>
          </a:p>
          <a:p>
            <a:r>
              <a:rPr lang="ru-RU" sz="2400" dirty="0" smtClean="0"/>
              <a:t> </a:t>
            </a:r>
            <a:r>
              <a:rPr lang="ru-RU" sz="2400" dirty="0"/>
              <a:t>в) стоять на краю тротуара до того времени, пока машины не остановятся;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3755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effectLst/>
              </a:rPr>
              <a:t>11. </a:t>
            </a:r>
            <a:r>
              <a:rPr lang="ru-RU" sz="3600" b="1" dirty="0">
                <a:solidFill>
                  <a:srgbClr val="FFFF00"/>
                </a:solidFill>
                <a:effectLst/>
              </a:rPr>
              <a:t>В каком месте безопасно переходить загородную дорогу: 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: а) возле поворота дороги, т.к. там водители снижают скорость</a:t>
            </a:r>
            <a:r>
              <a:rPr lang="ru-RU" dirty="0" smtClean="0"/>
              <a:t>;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б) на подъеме дороги, там также водители снижают скорость;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</a:t>
            </a:r>
            <a:r>
              <a:rPr lang="ru-RU" dirty="0"/>
              <a:t>) там, где проезжая часть в обе стороны хорошо просматривается.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991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230425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effectLst/>
              </a:rPr>
              <a:t>12. Обязательно </a:t>
            </a:r>
            <a:r>
              <a:rPr lang="ru-RU" sz="3600" b="1" dirty="0">
                <a:solidFill>
                  <a:srgbClr val="FFFF00"/>
                </a:solidFill>
                <a:effectLst/>
              </a:rPr>
              <a:t>ли дожидаться полной остановки транспорта, чтобы из него выйти или войти?</a:t>
            </a:r>
            <a:br>
              <a:rPr lang="ru-RU" sz="3600" b="1" dirty="0">
                <a:solidFill>
                  <a:srgbClr val="FFFF00"/>
                </a:solidFill>
                <a:effectLst/>
              </a:rPr>
            </a:b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745888"/>
          </a:xfrm>
        </p:spPr>
        <p:txBody>
          <a:bodyPr/>
          <a:lstStyle/>
          <a:p>
            <a:r>
              <a:rPr lang="ru-RU" dirty="0" smtClean="0"/>
              <a:t>а) да;</a:t>
            </a:r>
          </a:p>
          <a:p>
            <a:endParaRPr lang="ru-RU" dirty="0" smtClean="0"/>
          </a:p>
          <a:p>
            <a:r>
              <a:rPr lang="ru-RU" dirty="0"/>
              <a:t>б</a:t>
            </a:r>
            <a:r>
              <a:rPr lang="ru-RU" dirty="0" smtClean="0"/>
              <a:t>) нет.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365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0182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FF00"/>
                </a:solidFill>
              </a:rPr>
              <a:t>1. Как называются широкие белые полосы разметки на проезжем участке дороги:</a:t>
            </a:r>
            <a:br>
              <a:rPr lang="ru-RU" sz="3200" b="1" dirty="0">
                <a:solidFill>
                  <a:srgbClr val="FFFF00"/>
                </a:solidFill>
              </a:rPr>
            </a:b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321952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/>
              <a:t>а) «леопард</a:t>
            </a:r>
            <a:r>
              <a:rPr lang="ru-RU" dirty="0" smtClean="0"/>
              <a:t>»;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б) «зебра</a:t>
            </a:r>
            <a:r>
              <a:rPr lang="ru-RU" dirty="0" smtClean="0"/>
              <a:t>»;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в) </a:t>
            </a:r>
            <a:r>
              <a:rPr lang="ru-RU" dirty="0" smtClean="0"/>
              <a:t>«тигр».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873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FF00"/>
                </a:solidFill>
                <a:effectLst/>
              </a:rPr>
              <a:t>2. Что обозначает зеленый сигнал на светофоре: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961912"/>
          </a:xfrm>
        </p:spPr>
        <p:txBody>
          <a:bodyPr/>
          <a:lstStyle/>
          <a:p>
            <a:r>
              <a:rPr lang="ru-RU" dirty="0"/>
              <a:t>а) разрешает движение</a:t>
            </a:r>
            <a:r>
              <a:rPr lang="ru-RU" dirty="0" smtClean="0"/>
              <a:t>;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б) рекомендует остановиться;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в</a:t>
            </a:r>
            <a:r>
              <a:rPr lang="ru-RU" dirty="0"/>
              <a:t>) просит приготовиться к движению.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97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  <a:effectLst/>
              </a:rPr>
              <a:t/>
            </a:r>
            <a:br>
              <a:rPr lang="ru-RU" b="1" dirty="0" smtClean="0">
                <a:solidFill>
                  <a:srgbClr val="FFFF00"/>
                </a:solidFill>
                <a:effectLst/>
              </a:rPr>
            </a:br>
            <a:r>
              <a:rPr lang="ru-RU" b="1" dirty="0" smtClean="0">
                <a:solidFill>
                  <a:srgbClr val="FFFF00"/>
                </a:solidFill>
                <a:effectLst/>
              </a:rPr>
              <a:t>3. </a:t>
            </a:r>
            <a:r>
              <a:rPr lang="ru-RU" b="1" dirty="0">
                <a:solidFill>
                  <a:srgbClr val="FFFF00"/>
                </a:solidFill>
                <a:effectLst/>
              </a:rPr>
              <a:t>Каких дорожных знаков не существует</a:t>
            </a:r>
            <a:r>
              <a:rPr lang="ru-RU" b="1" dirty="0" smtClean="0">
                <a:solidFill>
                  <a:srgbClr val="FFFF00"/>
                </a:solidFill>
                <a:effectLst/>
              </a:rPr>
              <a:t>:</a:t>
            </a:r>
            <a:r>
              <a:rPr lang="ru-RU" b="1" dirty="0">
                <a:solidFill>
                  <a:srgbClr val="FFFF00"/>
                </a:solidFill>
                <a:effectLst/>
              </a:rPr>
              <a:t/>
            </a:r>
            <a:br>
              <a:rPr lang="ru-RU" b="1" dirty="0">
                <a:solidFill>
                  <a:srgbClr val="FFFF00"/>
                </a:solidFill>
                <a:effectLst/>
              </a:rPr>
            </a:b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4105928"/>
          </a:xfrm>
        </p:spPr>
        <p:txBody>
          <a:bodyPr/>
          <a:lstStyle/>
          <a:p>
            <a:r>
              <a:rPr lang="ru-RU" dirty="0"/>
              <a:t>а</a:t>
            </a:r>
            <a:r>
              <a:rPr lang="ru-RU" dirty="0" smtClean="0"/>
              <a:t>) запрещающих,</a:t>
            </a:r>
          </a:p>
          <a:p>
            <a:r>
              <a:rPr lang="ru-RU" dirty="0"/>
              <a:t>б</a:t>
            </a:r>
            <a:r>
              <a:rPr lang="ru-RU" dirty="0" smtClean="0"/>
              <a:t>) </a:t>
            </a:r>
            <a:r>
              <a:rPr lang="ru-RU" dirty="0"/>
              <a:t>регулирующих, </a:t>
            </a:r>
            <a:endParaRPr lang="ru-RU" dirty="0" smtClean="0"/>
          </a:p>
          <a:p>
            <a:r>
              <a:rPr lang="ru-RU" dirty="0"/>
              <a:t>в</a:t>
            </a:r>
            <a:r>
              <a:rPr lang="ru-RU" dirty="0" smtClean="0"/>
              <a:t>) предупреждающих,</a:t>
            </a:r>
          </a:p>
          <a:p>
            <a:r>
              <a:rPr lang="ru-RU" dirty="0" smtClean="0"/>
              <a:t> г) предписывающих</a:t>
            </a:r>
            <a:r>
              <a:rPr lang="ru-RU" dirty="0"/>
              <a:t>?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74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215339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  <a:effectLst/>
              </a:rPr>
              <a:t>4. Если </a:t>
            </a:r>
            <a:r>
              <a:rPr lang="ru-RU" b="1" dirty="0">
                <a:solidFill>
                  <a:srgbClr val="FFFF00"/>
                </a:solidFill>
                <a:effectLst/>
              </a:rPr>
              <a:t>работает светофор и стоит регулировщик, то чьи сигналы следует </a:t>
            </a:r>
            <a:r>
              <a:rPr lang="ru-RU" b="1" dirty="0" smtClean="0">
                <a:solidFill>
                  <a:srgbClr val="FFFF00"/>
                </a:solidFill>
                <a:effectLst/>
              </a:rPr>
              <a:t>выполнять: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817896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/>
              <a:t>а</a:t>
            </a:r>
            <a:r>
              <a:rPr lang="ru-RU" dirty="0" smtClean="0"/>
              <a:t>) светофора;</a:t>
            </a:r>
          </a:p>
          <a:p>
            <a:r>
              <a:rPr lang="ru-RU" dirty="0"/>
              <a:t>б</a:t>
            </a:r>
            <a:r>
              <a:rPr lang="ru-RU" dirty="0" smtClean="0"/>
              <a:t>) регулировщика.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15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/>
              </a:rPr>
              <a:t/>
            </a:r>
            <a:br>
              <a:rPr lang="ru-RU" sz="3200" b="1" dirty="0" smtClean="0">
                <a:solidFill>
                  <a:srgbClr val="FFFF00"/>
                </a:solidFill>
                <a:effectLst/>
              </a:rPr>
            </a:br>
            <a:r>
              <a:rPr lang="ru-RU" sz="3200" b="1" dirty="0">
                <a:solidFill>
                  <a:srgbClr val="FFFF00"/>
                </a:solidFill>
                <a:effectLst/>
              </a:rPr>
              <a:t/>
            </a:r>
            <a:br>
              <a:rPr lang="ru-RU" sz="3200" b="1" dirty="0">
                <a:solidFill>
                  <a:srgbClr val="FFFF00"/>
                </a:solidFill>
                <a:effectLst/>
              </a:rPr>
            </a:br>
            <a:r>
              <a:rPr lang="ru-RU" sz="3200" b="1" dirty="0" smtClean="0">
                <a:solidFill>
                  <a:srgbClr val="FFFF00"/>
                </a:solidFill>
                <a:effectLst/>
              </a:rPr>
              <a:t>5. Каким </a:t>
            </a:r>
            <a:r>
              <a:rPr lang="ru-RU" sz="3200" b="1" dirty="0">
                <a:solidFill>
                  <a:srgbClr val="FFFF00"/>
                </a:solidFill>
                <a:effectLst/>
              </a:rPr>
              <a:t>машинам пешеходы уступают дорогу, не смотря на зеленый свет?</a:t>
            </a:r>
            <a:br>
              <a:rPr lang="ru-RU" sz="3200" b="1" dirty="0">
                <a:solidFill>
                  <a:srgbClr val="FFFF00"/>
                </a:solidFill>
                <a:effectLst/>
              </a:rPr>
            </a:b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745888"/>
          </a:xfrm>
        </p:spPr>
        <p:txBody>
          <a:bodyPr/>
          <a:lstStyle/>
          <a:p>
            <a:r>
              <a:rPr lang="ru-RU" dirty="0"/>
              <a:t>а</a:t>
            </a:r>
            <a:r>
              <a:rPr lang="ru-RU" dirty="0" smtClean="0"/>
              <a:t>) автомобили;</a:t>
            </a:r>
          </a:p>
          <a:p>
            <a:r>
              <a:rPr lang="ru-RU" dirty="0"/>
              <a:t>б</a:t>
            </a:r>
            <a:r>
              <a:rPr lang="ru-RU" dirty="0" smtClean="0"/>
              <a:t>) грузовые;</a:t>
            </a:r>
          </a:p>
          <a:p>
            <a:r>
              <a:rPr lang="ru-RU" dirty="0"/>
              <a:t>в</a:t>
            </a:r>
            <a:r>
              <a:rPr lang="ru-RU" dirty="0" smtClean="0"/>
              <a:t>) </a:t>
            </a:r>
            <a:r>
              <a:rPr lang="ru-RU" dirty="0"/>
              <a:t>с звуковыми и световыми сигналами.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8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8653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  <a:effectLst/>
              </a:rPr>
              <a:t/>
            </a:r>
            <a:br>
              <a:rPr lang="ru-RU" b="1" dirty="0" smtClean="0">
                <a:solidFill>
                  <a:srgbClr val="FFFF00"/>
                </a:solidFill>
                <a:effectLst/>
              </a:rPr>
            </a:br>
            <a:r>
              <a:rPr lang="ru-RU" b="1" dirty="0" smtClean="0">
                <a:solidFill>
                  <a:srgbClr val="FFFF00"/>
                </a:solidFill>
                <a:effectLst/>
              </a:rPr>
              <a:t>6. Можно </a:t>
            </a:r>
            <a:r>
              <a:rPr lang="ru-RU" b="1" dirty="0">
                <a:solidFill>
                  <a:srgbClr val="FFFF00"/>
                </a:solidFill>
                <a:effectLst/>
              </a:rPr>
              <a:t>ли бежать по пешеходному переходу?</a:t>
            </a:r>
            <a:br>
              <a:rPr lang="ru-RU" b="1" dirty="0">
                <a:solidFill>
                  <a:srgbClr val="FFFF00"/>
                </a:solidFill>
                <a:effectLst/>
              </a:rPr>
            </a:b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889904"/>
          </a:xfrm>
        </p:spPr>
        <p:txBody>
          <a:bodyPr/>
          <a:lstStyle/>
          <a:p>
            <a:r>
              <a:rPr lang="ru-RU" dirty="0"/>
              <a:t>а</a:t>
            </a:r>
            <a:r>
              <a:rPr lang="ru-RU" dirty="0" smtClean="0"/>
              <a:t>) да;</a:t>
            </a:r>
          </a:p>
          <a:p>
            <a:r>
              <a:rPr lang="ru-RU" dirty="0"/>
              <a:t>б</a:t>
            </a:r>
            <a:r>
              <a:rPr lang="ru-RU" dirty="0" smtClean="0"/>
              <a:t>) нет.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51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39903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/>
              </a:rPr>
              <a:t/>
            </a:r>
            <a:br>
              <a:rPr lang="ru-RU" sz="3200" b="1" dirty="0" smtClean="0">
                <a:solidFill>
                  <a:srgbClr val="FFFF00"/>
                </a:solidFill>
                <a:effectLst/>
              </a:rPr>
            </a:br>
            <a:r>
              <a:rPr lang="ru-RU" sz="3200" b="1" dirty="0" smtClean="0">
                <a:solidFill>
                  <a:srgbClr val="FFFF00"/>
                </a:solidFill>
                <a:effectLst/>
              </a:rPr>
              <a:t>7.  </a:t>
            </a:r>
            <a:r>
              <a:rPr lang="ru-RU" sz="3200" b="1" dirty="0">
                <a:solidFill>
                  <a:srgbClr val="FFFF00"/>
                </a:solidFill>
                <a:effectLst/>
              </a:rPr>
              <a:t>Как называется участок между полосами движения транспорта, где пешеходы могут спокойно дождаться нужного света светофора?</a:t>
            </a:r>
            <a:br>
              <a:rPr lang="ru-RU" sz="3200" b="1" dirty="0">
                <a:solidFill>
                  <a:srgbClr val="FFFF00"/>
                </a:solidFill>
                <a:effectLst/>
              </a:rPr>
            </a:b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56992"/>
            <a:ext cx="8229600" cy="3097816"/>
          </a:xfrm>
        </p:spPr>
        <p:txBody>
          <a:bodyPr/>
          <a:lstStyle/>
          <a:p>
            <a:r>
              <a:rPr lang="ru-RU" dirty="0"/>
              <a:t>а</a:t>
            </a:r>
            <a:r>
              <a:rPr lang="ru-RU" dirty="0" smtClean="0"/>
              <a:t>) островок отдыха;</a:t>
            </a:r>
          </a:p>
          <a:p>
            <a:r>
              <a:rPr lang="ru-RU" dirty="0"/>
              <a:t>б</a:t>
            </a:r>
            <a:r>
              <a:rPr lang="ru-RU" dirty="0" smtClean="0"/>
              <a:t>) островок безопасности;</a:t>
            </a:r>
          </a:p>
          <a:p>
            <a:r>
              <a:rPr lang="ru-RU" dirty="0"/>
              <a:t>в</a:t>
            </a:r>
            <a:r>
              <a:rPr lang="ru-RU" dirty="0" smtClean="0"/>
              <a:t>) островок опасности.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688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222540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/>
              </a:rPr>
              <a:t>8. Налево </a:t>
            </a:r>
            <a:r>
              <a:rPr lang="ru-RU" sz="3200" b="1" dirty="0">
                <a:solidFill>
                  <a:srgbClr val="FFFF00"/>
                </a:solidFill>
                <a:effectLst/>
              </a:rPr>
              <a:t>или направо следует смотреть, начиная переход дороги?</a:t>
            </a:r>
            <a:br>
              <a:rPr lang="ru-RU" sz="3200" b="1" dirty="0">
                <a:solidFill>
                  <a:srgbClr val="FFFF00"/>
                </a:solidFill>
                <a:effectLst/>
              </a:rPr>
            </a:b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817896"/>
          </a:xfrm>
        </p:spPr>
        <p:txBody>
          <a:bodyPr/>
          <a:lstStyle/>
          <a:p>
            <a:r>
              <a:rPr lang="ru-RU" dirty="0"/>
              <a:t>а</a:t>
            </a:r>
            <a:r>
              <a:rPr lang="ru-RU" dirty="0" smtClean="0"/>
              <a:t>) налево;</a:t>
            </a:r>
          </a:p>
          <a:p>
            <a:r>
              <a:rPr lang="ru-RU" dirty="0"/>
              <a:t>б</a:t>
            </a:r>
            <a:r>
              <a:rPr lang="ru-RU" dirty="0" smtClean="0"/>
              <a:t>) направо.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95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Ярк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Перспектива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ерспектив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3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4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55</TotalTime>
  <Words>308</Words>
  <Application>Microsoft Office PowerPoint</Application>
  <PresentationFormat>Экран (4:3)</PresentationFormat>
  <Paragraphs>56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Яркая</vt:lpstr>
      <vt:lpstr>Углы</vt:lpstr>
      <vt:lpstr>Техническая</vt:lpstr>
      <vt:lpstr>Перспектива</vt:lpstr>
      <vt:lpstr> викторина по правилам  дорожного движения</vt:lpstr>
      <vt:lpstr>1. Как называются широкие белые полосы разметки на проезжем участке дороги: </vt:lpstr>
      <vt:lpstr>2. Что обозначает зеленый сигнал на светофоре:</vt:lpstr>
      <vt:lpstr> 3. Каких дорожных знаков не существует: </vt:lpstr>
      <vt:lpstr>4. Если работает светофор и стоит регулировщик, то чьи сигналы следует выполнять:</vt:lpstr>
      <vt:lpstr>  5. Каким машинам пешеходы уступают дорогу, не смотря на зеленый свет? </vt:lpstr>
      <vt:lpstr> 6. Можно ли бежать по пешеходному переходу? </vt:lpstr>
      <vt:lpstr> 7.  Как называется участок между полосами движения транспорта, где пешеходы могут спокойно дождаться нужного света светофора? </vt:lpstr>
      <vt:lpstr>8. Налево или направо следует смотреть, начиная переход дороги? </vt:lpstr>
      <vt:lpstr>9. Чем обязан обозначить себя пешеход в сумерках, двигаясь по обочине: </vt:lpstr>
      <vt:lpstr>     10. Как следует поступить, чтобы безопасно перейти дорогу на нерегулируемом переходе:</vt:lpstr>
      <vt:lpstr>11. В каком месте безопасно переходить загородную дорогу: </vt:lpstr>
      <vt:lpstr>12. Обязательно ли дожидаться полной остановки транспорта, чтобы из него выйти или войти?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по правилам  дорожного движения</dc:title>
  <dc:creator>днс</dc:creator>
  <cp:lastModifiedBy>днс</cp:lastModifiedBy>
  <cp:revision>6</cp:revision>
  <dcterms:created xsi:type="dcterms:W3CDTF">2017-05-21T04:45:37Z</dcterms:created>
  <dcterms:modified xsi:type="dcterms:W3CDTF">2017-05-21T05:40:58Z</dcterms:modified>
</cp:coreProperties>
</file>